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8" r:id="rId5"/>
    <p:sldId id="258" r:id="rId6"/>
    <p:sldId id="260" r:id="rId7"/>
    <p:sldId id="261" r:id="rId8"/>
    <p:sldId id="262" r:id="rId9"/>
    <p:sldId id="263" r:id="rId10"/>
    <p:sldId id="264" r:id="rId11"/>
    <p:sldId id="269" r:id="rId12"/>
    <p:sldId id="270" r:id="rId13"/>
    <p:sldId id="266" r:id="rId14"/>
    <p:sldId id="274" r:id="rId15"/>
    <p:sldId id="275" r:id="rId16"/>
    <p:sldId id="271" r:id="rId17"/>
    <p:sldId id="272" r:id="rId18"/>
    <p:sldId id="273" r:id="rId19"/>
    <p:sldId id="277" r:id="rId20"/>
    <p:sldId id="278" r:id="rId21"/>
    <p:sldId id="281" r:id="rId22"/>
    <p:sldId id="279" r:id="rId23"/>
    <p:sldId id="280" r:id="rId24"/>
    <p:sldId id="282" r:id="rId25"/>
    <p:sldId id="283" r:id="rId26"/>
    <p:sldId id="284" r:id="rId27"/>
    <p:sldId id="285" r:id="rId28"/>
    <p:sldId id="276" r:id="rId29"/>
    <p:sldId id="265"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1330"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05.04.2018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05.04.2018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05.04.2018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05.04.2018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05.04.2018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05.04.2018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05.04.2018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05.04.2018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05.04.2018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05.04.2018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05.04.2018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05.04.2018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hyperlink" Target="https://ru.wikipedia.org/wiki/%D0%9F%D0%B5%D1%82%D1%80%D0%BE%D0%BF%D0%B0%D0%B2%D0%BB%D0%BE%D0%B2%D1%81%D0%BA%D0%B0%D1%8F_%D0%BA%D1%80%D0%B5%D0%BF%D0%BE%D1%81%D1%82%D1%8C" TargetMode="External"/><Relationship Id="rId13" Type="http://schemas.openxmlformats.org/officeDocument/2006/relationships/hyperlink" Target="https://wiki2.org/ru/%D0%A1%D0%B8%D0%BC%D0%BE%D0%B2,_%D0%92%D0%B8%D0%BA%D1%82%D0%BE%D1%80_%D0%90%D0%BD%D0%B4%D1%80%D0%B5%D0%B5%D0%B2%D0%B8%D1%87" TargetMode="External"/><Relationship Id="rId3" Type="http://schemas.openxmlformats.org/officeDocument/2006/relationships/image" Target="../media/image19.jpeg"/><Relationship Id="rId7" Type="http://schemas.openxmlformats.org/officeDocument/2006/relationships/hyperlink" Target="https://ru.wikipedia.org/wiki/%D0%A2%D1%80%D1%83%D0%B1%D0%B5%D1%86%D0%BA%D0%BE%D0%B9_%D0%B1%D0%B0%D1%81%D1%82%D0%B8%D0%BE%D0%BD_%D0%9F%D0%B5%D1%82%D1%80%D0%BE%D0%BF%D0%B0%D0%B2%D0%BB%D0%BE%D0%B2%D1%81%D0%BA%D0%BE%D0%B9_%D0%BA%D1%80%D0%B5%D0%BF%D0%BE%D1%81%D1%82%D0%B8" TargetMode="External"/><Relationship Id="rId12" Type="http://schemas.openxmlformats.org/officeDocument/2006/relationships/hyperlink" Target="https://wiki2.org/ru/%D0%A1%D1%82%D0%B0%D0%BD%D0%B8%D1%81%D0%BB%D0%B0%D0%B2%D1%81%D0%BA%D0%B8%D0%B9,_%D0%9A%D0%BE%D0%BD%D1%81%D1%82%D0%B0%D0%BD%D1%82%D0%B8%D0%BD_%D0%A1%D0%B5%D1%80%D0%B3%D0%B5%D0%B5%D0%B2%D0%B8%D1%87"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0.jpeg"/><Relationship Id="rId11" Type="http://schemas.openxmlformats.org/officeDocument/2006/relationships/hyperlink" Target="https://wiki2.org/ru/%D0%9D%D0%B5%D0%BC%D0%B8%D1%80%D0%BE%D0%B2%D0%B8%D1%87-%D0%94%D0%B0%D0%BD%D1%87%D0%B5%D0%BD%D0%BA%D0%BE,_%D0%92%D0%BB%D0%B0%D0%B4%D0%B8%D0%BC%D0%B8%D1%80_%D0%98%D0%B2%D0%B0%D0%BD%D0%BE%D0%B2%D0%B8%D1%87" TargetMode="External"/><Relationship Id="rId5" Type="http://schemas.openxmlformats.org/officeDocument/2006/relationships/hyperlink" Target="https://ru.wikipedia.org/wiki/%D0%A0%D0%B5%D0%BF%D0%B8%D0%BD,_%D0%98%D0%BB%D1%8C%D1%8F_%D0%95%D1%84%D0%B8%D0%BC%D0%BE%D0%B2%D0%B8%D1%87" TargetMode="External"/><Relationship Id="rId10" Type="http://schemas.openxmlformats.org/officeDocument/2006/relationships/hyperlink" Target="https://ru.wikipedia.org/wiki/%D0%97%D0%BD%D0%B0%D0%BD%D0%B8%D0%B5_(%D0%B8%D0%B7%D0%B4%D0%B0%D1%82%D0%B5%D0%BB%D1%8C%D1%81%D1%82%D0%B2%D0%BE,_%D0%A1%D0%B0%D0%BD%D0%BA%D1%82-%D0%9F%D0%B5%D1%82%D0%B5%D1%80%D0%B1%D1%83%D1%80%D0%B3)" TargetMode="External"/><Relationship Id="rId4" Type="http://schemas.openxmlformats.org/officeDocument/2006/relationships/hyperlink" Target="https://ru.wikipedia.org/wiki/%D0%9F%D0%B5%D0%BD%D0%B0%D1%82%D1%8B_(%D1%83%D1%81%D0%B0%D0%B4%D1%8C%D0%B1%D0%B0)" TargetMode="External"/><Relationship Id="rId9" Type="http://schemas.openxmlformats.org/officeDocument/2006/relationships/hyperlink" Target="https://ru.wikipedia.org/wiki/%D0%9A%D1%80%D0%BE%D0%B2%D0%B0%D0%B2%D0%BE%D0%B5_%D0%B2%D0%BE%D1%81%D0%BA%D1%80%D0%B5%D1%81%D0%B5%D0%BD%D1%8C%D0%B5"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iki2.org/ru/%D0%9A%D0%B0%D1%87%D0%B0%D0%BB%D0%BE%D0%B2,_%D0%92%D0%B0%D1%81%D0%B8%D0%BB%D0%B8%D0%B9_%D0%98%D0%B2%D0%B0%D0%BD%D0%BE%D0%B2%D0%B8%D1%87" TargetMode="External"/><Relationship Id="rId13" Type="http://schemas.openxmlformats.org/officeDocument/2006/relationships/hyperlink" Target="https://wiki2.org/ru/%D0%9A%D0%BD%D0%B8%D0%BF%D0%BF%D0%B5%D1%80-%D0%A7%D0%B5%D1%85%D0%BE%D0%B2%D0%B0,_%D0%9E%D0%BB%D1%8C%D0%B3%D0%B0_%D0%9B%D0%B5%D0%BE%D0%BD%D0%B0%D1%80%D0%B4%D0%BE%D0%B2%D0%BD%D0%B0" TargetMode="External"/><Relationship Id="rId18" Type="http://schemas.openxmlformats.org/officeDocument/2006/relationships/hyperlink" Target="https://wiki2.org/ru/%D0%90%D0%B4%D0%B0%D1%88%D0%B5%D0%B2,_%D0%90%D0%BB%D0%B5%D0%BA%D1%81%D0%B0%D0%BD%D0%B4%D1%80_%D0%98%D0%B2%D0%B0%D0%BD%D0%BE%D0%B2%D0%B8%D1%87" TargetMode="External"/><Relationship Id="rId3" Type="http://schemas.openxmlformats.org/officeDocument/2006/relationships/image" Target="../media/image21.jpeg"/><Relationship Id="rId7" Type="http://schemas.openxmlformats.org/officeDocument/2006/relationships/hyperlink" Target="https://ru.wikipedia.org/wiki/%D0%A7%D0%B5%D1%80%D0%BD%D0%BE%D1%81%D0%BE%D1%82%D0%B5%D0%BD%D1%86%D1%8B" TargetMode="External"/><Relationship Id="rId12" Type="http://schemas.openxmlformats.org/officeDocument/2006/relationships/hyperlink" Target="https://wiki2.org/ru/%D0%9B%D1%83%D0%B6%D1%81%D0%BA%D0%B8%D0%B9,_%D0%92%D0%B0%D1%81%D0%B8%D0%BB%D0%B8%D0%B9_%D0%92%D0%B0%D1%81%D0%B8%D0%BB%D1%8C%D0%B5%D0%B2%D0%B8%D1%87" TargetMode="External"/><Relationship Id="rId17" Type="http://schemas.openxmlformats.org/officeDocument/2006/relationships/hyperlink" Target="https://wiki2.org/ru/%D0%A5%D0%B0%D0%BB%D1%8E%D1%82%D0%B8%D0%BD%D0%B0,_%D0%A1%D0%BE%D1%84%D1%8C%D1%8F_%D0%92%D0%B0%D1%81%D0%B8%D0%BB%D1%8C%D0%B5%D0%B2%D0%BD%D0%B0" TargetMode="External"/><Relationship Id="rId2" Type="http://schemas.openxmlformats.org/officeDocument/2006/relationships/image" Target="../media/image1.jpeg"/><Relationship Id="rId16" Type="http://schemas.openxmlformats.org/officeDocument/2006/relationships/hyperlink" Target="https://wiki2.org/ru/%D0%9B%D0%B8%D1%82%D0%BE%D0%B2%D1%86%D0%B5%D0%B2%D0%B0,_%D0%9D%D0%B8%D0%BD%D0%B0_%D0%9D%D0%B8%D0%BA%D0%BE%D0%BB%D0%B0%D0%B5%D0%B2%D0%BD%D0%B0" TargetMode="External"/><Relationship Id="rId1" Type="http://schemas.openxmlformats.org/officeDocument/2006/relationships/slideLayout" Target="../slideLayouts/slideLayout7.xml"/><Relationship Id="rId6" Type="http://schemas.openxmlformats.org/officeDocument/2006/relationships/hyperlink" Target="https://ru.wikipedia.org/wiki/%D0%9C%D0%BE%D1%81%D0%BA%D0%BE%D0%B2%D1%81%D0%BA%D0%B8%D0%B9_%D0%A5%D1%83%D0%B4%D0%BE%D0%B6%D0%B5%D1%81%D1%82%D0%B2%D0%B5%D0%BD%D0%BD%D1%8B%D0%B9_%D1%82%D0%B5%D0%B0%D1%82%D1%80" TargetMode="External"/><Relationship Id="rId11" Type="http://schemas.openxmlformats.org/officeDocument/2006/relationships/hyperlink" Target="https://wiki2.org/ru/%D0%9B%D0%B5%D0%BE%D0%BD%D0%B8%D0%B4%D0%BE%D0%B2,_%D0%9B%D0%B5%D0%BE%D0%BD%D0%B8%D0%B4_%D0%9C%D0%B8%D1%80%D0%BE%D0%BD%D0%BE%D0%B2%D0%B8%D1%87" TargetMode="External"/><Relationship Id="rId5" Type="http://schemas.openxmlformats.org/officeDocument/2006/relationships/hyperlink" Target="https://ru.wikipedia.org/wiki/%D0%A1%D0%B0%D0%BD%D0%BA%D1%82-%D0%9F%D0%B5%D1%82%D0%B5%D1%80%D0%B1%D1%83%D1%80%D0%B3" TargetMode="External"/><Relationship Id="rId15" Type="http://schemas.openxmlformats.org/officeDocument/2006/relationships/hyperlink" Target="https://wiki2.org/ru/%D0%93%D1%80%D0%B8%D0%B1%D1%83%D0%BD%D0%B8%D0%BD,_%D0%92%D0%BB%D0%B0%D0%B4%D0%B8%D0%BC%D0%B8%D1%80_%D0%A4%D1%91%D0%B4%D0%BE%D1%80%D0%BE%D0%B2%D0%B8%D1%87" TargetMode="External"/><Relationship Id="rId10" Type="http://schemas.openxmlformats.org/officeDocument/2006/relationships/hyperlink" Target="https://wiki2.org/ru/%D0%93%D0%B5%D1%80%D0%BC%D0%B0%D0%BD%D0%BE%D0%B2%D0%B0,_%D0%9C%D0%B0%D1%80%D0%B8%D1%8F_%D0%9D%D0%B8%D0%BA%D0%BE%D0%BB%D0%B0%D0%B5%D0%B2%D0%BD%D0%B0" TargetMode="External"/><Relationship Id="rId4" Type="http://schemas.openxmlformats.org/officeDocument/2006/relationships/hyperlink" Target="https://ru.wikipedia.org/wiki/%D0%9A%D0%BE%D0%BC%D0%B8%D1%81%D1%81%D0%B0%D1%80%D0%B6%D0%B5%D0%B2%D1%81%D0%BA%D0%B0%D1%8F,_%D0%92%D0%B5%D1%80%D0%B0_%D0%A4%D1%91%D0%B4%D0%BE%D1%80%D0%BE%D0%B2%D0%BD%D0%B0" TargetMode="External"/><Relationship Id="rId9" Type="http://schemas.openxmlformats.org/officeDocument/2006/relationships/hyperlink" Target="https://wiki2.org/ru/%D0%90%D0%BD%D0%B4%D1%80%D0%B5%D0%B5%D0%B2%D0%B0,_%D0%9C%D0%B0%D1%80%D0%B8%D1%8F_%D0%A4%D0%B5%D0%B4%D0%BE%D1%80%D0%BE%D0%B2%D0%BD%D0%B0" TargetMode="External"/><Relationship Id="rId14" Type="http://schemas.openxmlformats.org/officeDocument/2006/relationships/hyperlink" Target="https://wiki2.org/ru/%D0%9C%D0%BE%D1%81%D0%BA%D0%B2%D0%B8%D0%BD,_%D0%98%D0%B2%D0%B0%D0%BD_%D0%9C%D0%B8%D1%85%D0%B0%D0%B9%D0%BB%D0%BE%D0%B2%D0%B8%D1%87"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ru.wikipedia.org/wiki/%D0%A1%D0%BE%D1%86%D0%B8%D0%B0%D0%BB%D0%B8%D1%81%D1%82%D0%B8%D1%87%D0%B5%D1%81%D0%BA%D0%B8%D0%B9_%D1%80%D0%B5%D0%B0%D0%BB%D0%B8%D0%B7%D0%BC"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http://to-name.ru/biography/maksim-gorkij.htm" TargetMode="External"/><Relationship Id="rId5" Type="http://schemas.openxmlformats.org/officeDocument/2006/relationships/hyperlink" Target="http://to-name.ru/historical-events/mhat/mhat.htm" TargetMode="Externa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8" Type="http://schemas.openxmlformats.org/officeDocument/2006/relationships/hyperlink" Target="http://old.teatr.orel.ru/artists/ivanov.htm" TargetMode="External"/><Relationship Id="rId13" Type="http://schemas.openxmlformats.org/officeDocument/2006/relationships/hyperlink" Target="http://old.teatr.orel.ru/artists/artemev.htm" TargetMode="External"/><Relationship Id="rId18" Type="http://schemas.openxmlformats.org/officeDocument/2006/relationships/image" Target="../media/image26.jpeg"/><Relationship Id="rId3" Type="http://schemas.openxmlformats.org/officeDocument/2006/relationships/hyperlink" Target="http://old.teatr.orel.ru/artists/bezrukaviy.htm" TargetMode="External"/><Relationship Id="rId7" Type="http://schemas.openxmlformats.org/officeDocument/2006/relationships/hyperlink" Target="http://old.teatr.orel.ru/artists/kraynya.htm" TargetMode="External"/><Relationship Id="rId12" Type="http://schemas.openxmlformats.org/officeDocument/2006/relationships/hyperlink" Target="http://old.teatr.orel.ru/artists/kotov.htm" TargetMode="External"/><Relationship Id="rId17" Type="http://schemas.openxmlformats.org/officeDocument/2006/relationships/image" Target="../media/image25.jpeg"/><Relationship Id="rId2" Type="http://schemas.openxmlformats.org/officeDocument/2006/relationships/image" Target="../media/image1.jpeg"/><Relationship Id="rId16" Type="http://schemas.openxmlformats.org/officeDocument/2006/relationships/hyperlink" Target="http://old.teatr.orel.ru/artists/kotov_max.htm" TargetMode="External"/><Relationship Id="rId1" Type="http://schemas.openxmlformats.org/officeDocument/2006/relationships/slideLayout" Target="../slideLayouts/slideLayout7.xml"/><Relationship Id="rId6" Type="http://schemas.openxmlformats.org/officeDocument/2006/relationships/hyperlink" Target="http://old.teatr.orel.ru/artists/ageikina.htm" TargetMode="External"/><Relationship Id="rId11" Type="http://schemas.openxmlformats.org/officeDocument/2006/relationships/hyperlink" Target="http://old.teatr.orel.ru/artists/lagosha.htm" TargetMode="External"/><Relationship Id="rId5" Type="http://schemas.openxmlformats.org/officeDocument/2006/relationships/hyperlink" Target="http://old.teatr.orel.ru/artists/rojkov.htm" TargetMode="External"/><Relationship Id="rId15" Type="http://schemas.openxmlformats.org/officeDocument/2006/relationships/hyperlink" Target="http://old.teatr.orel.ru/artists/shmeleva.htm" TargetMode="External"/><Relationship Id="rId10" Type="http://schemas.openxmlformats.org/officeDocument/2006/relationships/hyperlink" Target="http://old.teatr.orel.ru/artists/rijikova.htm" TargetMode="External"/><Relationship Id="rId4" Type="http://schemas.openxmlformats.org/officeDocument/2006/relationships/hyperlink" Target="http://old.teatr.orel.ru/artists/isaeva.htm" TargetMode="External"/><Relationship Id="rId9" Type="http://schemas.openxmlformats.org/officeDocument/2006/relationships/hyperlink" Target="http://old.teatr.orel.ru/artists/gorbachev.htm" TargetMode="External"/><Relationship Id="rId14" Type="http://schemas.openxmlformats.org/officeDocument/2006/relationships/hyperlink" Target="http://old.teatr.orel.ru/artists/lemenkova.ht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hyperlink" Target="https://ru.wikipedia.org/wiki/%D0%9A%D0%BB%D0%B0%D1%81%D1%81%D0%BE%D0%B2%D0%B0%D1%8F_%D0%B1%D0%BE%D1%80%D1%8C%D0%B1%D0%B0" TargetMode="External"/><Relationship Id="rId3" Type="http://schemas.openxmlformats.org/officeDocument/2006/relationships/hyperlink" Target="https://ru.wikipedia.org/wiki/1910_%D0%B3%D0%BE%D0%B4" TargetMode="External"/><Relationship Id="rId7" Type="http://schemas.openxmlformats.org/officeDocument/2006/relationships/hyperlink" Target="https://ru.wikipedia.org/wiki/1935_%D0%B3%D0%BE%D0%B4"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https://ru.wikipedia.org/wiki/1933_%D0%B3%D0%BE%D0%B4" TargetMode="External"/><Relationship Id="rId5" Type="http://schemas.openxmlformats.org/officeDocument/2006/relationships/hyperlink" Target="https://ru.wikipedia.org/w/index.php?title=%D0%9B%D0%B0%D0%B4%D1%8B%D0%B6%D0%BD%D0%B8%D0%BA%D0%BE%D0%B2,_%D0%98%D0%B2%D0%B0%D0%BD_%D0%9F%D0%B0%D0%B2%D0%BB%D0%BE%D0%B2%D0%B8%D1%87&amp;action=edit&amp;redlink=1" TargetMode="External"/><Relationship Id="rId4" Type="http://schemas.openxmlformats.org/officeDocument/2006/relationships/hyperlink" Target="https://ru.wikipedia.org/wiki/%D0%A1%D0%BE%D0%B2%D1%80%D0%B5%D0%BC%D0%B5%D0%BD%D0%BD%D0%B8%D0%BA_(%D0%B6%D1%83%D1%80%D0%BD%D0%B0%D0%BB)" TargetMode="External"/><Relationship Id="rId9"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hyperlink" Target="https://ru.wikipedia.org/wiki/%D0%9B%D1%83%D0%BA%D0%B8%D0%BD,_%D0%92%D0%B8%D0%BA%D1%82%D0%BE%D1%80_%D0%94%D0%BC%D0%B8%D1%82%D1%80%D0%B8%D0%B5%D0%B2%D0%B8%D1%87" TargetMode="External"/><Relationship Id="rId3" Type="http://schemas.openxmlformats.org/officeDocument/2006/relationships/hyperlink" Target="https://ru.wikipedia.org/wiki/%D0%93%D0%BE%D1%80%D1%8C%D0%BA%D0%B8%D0%B9,_%D0%90%D0%BB%D0%B5%D0%BA%D1%81%D0%B5%D0%B9_%D0%9C%D0%B0%D0%BA%D1%81%D0%B8%D0%BC%D0%BE%D0%B2%D0%B8%D1%87" TargetMode="External"/><Relationship Id="rId7" Type="http://schemas.openxmlformats.org/officeDocument/2006/relationships/image" Target="../media/image37.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https://ru.wikipedia.org/wiki/%D0%9A%D1%80%D1%83%D0%BF%D1%81%D0%BA%D0%B0%D1%8F,_%D0%9D%D0%B0%D0%B4%D0%B5%D0%B6%D0%B4%D0%B0_%D0%9A%D0%BE%D0%BD%D1%81%D1%82%D0%B0%D0%BD%D1%82%D0%B8%D0%BD%D0%BE%D0%B2%D0%BD%D0%B0" TargetMode="External"/><Relationship Id="rId5" Type="http://schemas.openxmlformats.org/officeDocument/2006/relationships/hyperlink" Target="https://ru.wikipedia.org/wiki/%D0%9B%D0%B5%D0%BD%D0%B8%D0%BD,_%D0%92%D0%BB%D0%B0%D0%B4%D0%B8%D0%BC%D0%B8%D1%80_%D0%98%D0%BB%D1%8C%D0%B8%D1%87" TargetMode="External"/><Relationship Id="rId4" Type="http://schemas.openxmlformats.org/officeDocument/2006/relationships/hyperlink" Target="https://ru.wikipedia.org/wiki/%D0%9C%D0%B0%D0%BB%D1%8B%D0%B9_%D1%82%D0%B5%D0%B0%D1%82%D1%80"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hyperlink" Target="https://ru.wikipedia.org/wiki/1932_%D0%B3%D0%BE%D0%B4" TargetMode="External"/><Relationship Id="rId13" Type="http://schemas.openxmlformats.org/officeDocument/2006/relationships/hyperlink" Target="https://ru.wikipedia.org/wiki/%D0%90%D0%BD%D0%B3%D0%B5%D0%BB%D0%B8%D0%BD%D0%B0_%D0%A1%D1%82%D0%B5%D0%BF%D0%B0%D0%BD%D0%BE%D0%B2%D0%B0" TargetMode="External"/><Relationship Id="rId3" Type="http://schemas.openxmlformats.org/officeDocument/2006/relationships/hyperlink" Target="https://ru.wikipedia.org/wiki/%D0%9E%D0%BA%D1%82%D1%8F%D0%B1%D1%80%D1%8C%D1%81%D0%BA%D0%B0%D1%8F_%D1%80%D0%B5%D0%B2%D0%BE%D0%BB%D1%8E%D1%86%D0%B8%D1%8F" TargetMode="External"/><Relationship Id="rId7" Type="http://schemas.openxmlformats.org/officeDocument/2006/relationships/hyperlink" Target="https://ru.wikipedia.org/wiki/25_%D1%81%D0%B5%D0%BD%D1%82%D1%8F%D0%B1%D1%80%D1%8F" TargetMode="External"/><Relationship Id="rId12" Type="http://schemas.openxmlformats.org/officeDocument/2006/relationships/hyperlink" Target="https://ru.wikipedia.org/wiki/1934"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https://ru.wikipedia.org/wiki/%D0%91%D0%94%D0%A2" TargetMode="External"/><Relationship Id="rId11" Type="http://schemas.openxmlformats.org/officeDocument/2006/relationships/hyperlink" Target="https://ru.wikipedia.org/wiki/%D0%9C%D0%A5%D0%A2" TargetMode="External"/><Relationship Id="rId5" Type="http://schemas.openxmlformats.org/officeDocument/2006/relationships/hyperlink" Target="https://ru.wikipedia.org/wiki/%D0%A2%D0%B5%D0%B0%D1%82%D1%80_%D0%B8%D0%BC%D0%B5%D0%BD%D0%B8_%D0%92%D0%B0%D1%85%D1%82%D0%B0%D0%BD%D0%B3%D0%BE%D0%B2%D0%B0" TargetMode="External"/><Relationship Id="rId10" Type="http://schemas.openxmlformats.org/officeDocument/2006/relationships/image" Target="../media/image39.jpeg"/><Relationship Id="rId4" Type="http://schemas.openxmlformats.org/officeDocument/2006/relationships/hyperlink" Target="https://ru.wikipedia.org/wiki/1931_%D0%B3%D0%BE%D0%B4" TargetMode="External"/><Relationship Id="rId9" Type="http://schemas.openxmlformats.org/officeDocument/2006/relationships/hyperlink" Target="https://ru.wikipedia.org/wiki/%D0%9A%D0%BD%D0%B8%D0%B3%D0%B0_(%D0%B8%D0%B7%D0%B4%D0%B0%D1%82%D0%B5%D0%BB%D1%8C%D1%81%D1%82%D0%B2%D0%BE)"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hyperlink" Target="http://omn-omn-omn.ru/details.php?id=127158"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 Id="rId9" Type="http://schemas.openxmlformats.org/officeDocument/2006/relationships/image" Target="../media/image47.jpeg"/></Relationships>
</file>

<file path=ppt/slides/_rels/slide2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4" name="Picture 6" descr="https://gulaytour.ru/wp-content/uploads/2017/10/1328976912-2-1024x768.jpg"/>
          <p:cNvPicPr>
            <a:picLocks noChangeAspect="1" noChangeArrowheads="1"/>
          </p:cNvPicPr>
          <p:nvPr/>
        </p:nvPicPr>
        <p:blipFill>
          <a:blip r:embed="rId2">
            <a:duotone>
              <a:schemeClr val="bg2">
                <a:shade val="45000"/>
                <a:satMod val="135000"/>
              </a:schemeClr>
              <a:prstClr val="white"/>
            </a:duotone>
          </a:blip>
          <a:srcRect/>
          <a:stretch>
            <a:fillRect/>
          </a:stretch>
        </p:blipFill>
        <p:spPr bwMode="auto">
          <a:xfrm>
            <a:off x="0" y="0"/>
            <a:ext cx="9144000" cy="6858000"/>
          </a:xfrm>
          <a:prstGeom prst="rect">
            <a:avLst/>
          </a:prstGeom>
          <a:noFill/>
        </p:spPr>
      </p:pic>
      <p:pic>
        <p:nvPicPr>
          <p:cNvPr id="12295" name="Picture 7" descr="C:\Users\91\Desktop\оформление\logo.jpg"/>
          <p:cNvPicPr>
            <a:picLocks noChangeAspect="1" noChangeArrowheads="1"/>
          </p:cNvPicPr>
          <p:nvPr/>
        </p:nvPicPr>
        <p:blipFill>
          <a:blip r:embed="rId3"/>
          <a:srcRect/>
          <a:stretch>
            <a:fillRect/>
          </a:stretch>
        </p:blipFill>
        <p:spPr bwMode="auto">
          <a:xfrm>
            <a:off x="285719" y="285728"/>
            <a:ext cx="3532797" cy="1285884"/>
          </a:xfrm>
          <a:prstGeom prst="rect">
            <a:avLst/>
          </a:prstGeom>
          <a:noFill/>
        </p:spPr>
      </p:pic>
      <p:sp>
        <p:nvSpPr>
          <p:cNvPr id="6" name="Прямоугольник 5"/>
          <p:cNvSpPr/>
          <p:nvPr/>
        </p:nvSpPr>
        <p:spPr>
          <a:xfrm>
            <a:off x="857224" y="4286256"/>
            <a:ext cx="6929486" cy="1323439"/>
          </a:xfrm>
          <a:prstGeom prst="rect">
            <a:avLst/>
          </a:prstGeom>
        </p:spPr>
        <p:txBody>
          <a:bodyPr wrap="square">
            <a:spAutoFit/>
          </a:bodyPr>
          <a:lstStyle/>
          <a:p>
            <a:r>
              <a:rPr lang="ru-RU" sz="4000" b="1" dirty="0" smtClean="0">
                <a:solidFill>
                  <a:srgbClr val="0000FF"/>
                </a:solidFill>
                <a:latin typeface="Bookman Old Style" pitchFamily="18" charset="0"/>
              </a:rPr>
              <a:t>Театр Горького – театр                                   </a:t>
            </a:r>
          </a:p>
          <a:p>
            <a:r>
              <a:rPr lang="ru-RU" sz="4000" b="1" dirty="0" smtClean="0">
                <a:solidFill>
                  <a:srgbClr val="0000FF"/>
                </a:solidFill>
                <a:latin typeface="Bookman Old Style" pitchFamily="18" charset="0"/>
              </a:rPr>
              <a:t> «с новой философией</a:t>
            </a:r>
            <a:r>
              <a:rPr lang="ru-RU" sz="4000" b="1" dirty="0" smtClean="0">
                <a:solidFill>
                  <a:srgbClr val="0000FF"/>
                </a:solidFill>
                <a:latin typeface="Bookman Old Style" pitchFamily="18" charset="0"/>
              </a:rPr>
              <a:t>».</a:t>
            </a:r>
            <a:endParaRPr lang="ru-RU" sz="4000" b="1" dirty="0">
              <a:solidFill>
                <a:srgbClr val="0000FF"/>
              </a:solidFill>
              <a:latin typeface="Bookman Old Style" pitchFamily="18" charset="0"/>
            </a:endParaRPr>
          </a:p>
        </p:txBody>
      </p:sp>
      <p:sp>
        <p:nvSpPr>
          <p:cNvPr id="7" name="Прямоугольник 6"/>
          <p:cNvSpPr/>
          <p:nvPr/>
        </p:nvSpPr>
        <p:spPr>
          <a:xfrm>
            <a:off x="4357686" y="5786454"/>
            <a:ext cx="4352474" cy="646331"/>
          </a:xfrm>
          <a:prstGeom prst="rect">
            <a:avLst/>
          </a:prstGeom>
        </p:spPr>
        <p:txBody>
          <a:bodyPr wrap="none">
            <a:spAutoFit/>
          </a:bodyPr>
          <a:lstStyle/>
          <a:p>
            <a:r>
              <a:rPr lang="ru-RU" b="1" dirty="0" smtClean="0">
                <a:latin typeface="Bookman Old Style" pitchFamily="18" charset="0"/>
              </a:rPr>
              <a:t>Театр «Свободное пространство»</a:t>
            </a:r>
          </a:p>
          <a:p>
            <a:r>
              <a:rPr lang="ru-RU" b="1" dirty="0" smtClean="0">
                <a:latin typeface="Bookman Old Style" pitchFamily="18" charset="0"/>
              </a:rPr>
              <a:t>  </a:t>
            </a:r>
            <a:r>
              <a:rPr lang="ru-RU" b="1" dirty="0" smtClean="0">
                <a:latin typeface="Bookman Old Style" pitchFamily="18" charset="0"/>
              </a:rPr>
              <a:t>преподавателям </a:t>
            </a:r>
            <a:r>
              <a:rPr lang="ru-RU" b="1" dirty="0" smtClean="0">
                <a:latin typeface="Bookman Old Style" pitchFamily="18" charset="0"/>
              </a:rPr>
              <a:t>литературы.</a:t>
            </a:r>
            <a:endParaRPr lang="ru-RU" b="1" dirty="0">
              <a:latin typeface="Bookman Old Style" pitchFamily="18" charset="0"/>
            </a:endParaRPr>
          </a:p>
        </p:txBody>
      </p:sp>
      <p:sp>
        <p:nvSpPr>
          <p:cNvPr id="8" name="Прямоугольник 7"/>
          <p:cNvSpPr/>
          <p:nvPr/>
        </p:nvSpPr>
        <p:spPr>
          <a:xfrm>
            <a:off x="4357686" y="142852"/>
            <a:ext cx="4572000" cy="646331"/>
          </a:xfrm>
          <a:prstGeom prst="rect">
            <a:avLst/>
          </a:prstGeom>
        </p:spPr>
        <p:txBody>
          <a:bodyPr>
            <a:spAutoFit/>
          </a:bodyPr>
          <a:lstStyle/>
          <a:p>
            <a:pPr algn="r"/>
            <a:r>
              <a:rPr lang="ru-RU" b="1" dirty="0" smtClean="0">
                <a:latin typeface="Bookman Old Style" pitchFamily="18" charset="0"/>
              </a:rPr>
              <a:t> К 150-летию со дня рождения                             Максима Горького</a:t>
            </a:r>
            <a:endParaRPr lang="ru-RU" b="1" dirty="0">
              <a:latin typeface="Bookman Old Style" pitchFamily="18" charset="0"/>
            </a:endParaRPr>
          </a:p>
        </p:txBody>
      </p:sp>
      <p:pic>
        <p:nvPicPr>
          <p:cNvPr id="12297" name="Picture 9" descr="https://i1.sndcdn.com/artworks-000240544111-o9gcyv-t500x500.jpg"/>
          <p:cNvPicPr>
            <a:picLocks noChangeAspect="1" noChangeArrowheads="1"/>
          </p:cNvPicPr>
          <p:nvPr/>
        </p:nvPicPr>
        <p:blipFill>
          <a:blip r:embed="rId4"/>
          <a:srcRect/>
          <a:stretch>
            <a:fillRect/>
          </a:stretch>
        </p:blipFill>
        <p:spPr bwMode="auto">
          <a:xfrm>
            <a:off x="5286380" y="928670"/>
            <a:ext cx="3214710" cy="3214710"/>
          </a:xfrm>
          <a:prstGeom prst="rect">
            <a:avLst/>
          </a:prstGeom>
          <a:noFill/>
          <a:effectLst>
            <a:softEdge rad="63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s://gulaytour.ru/wp-content/uploads/2017/10/1328976912-2-1024x768.jpg"/>
          <p:cNvPicPr>
            <a:picLocks noChangeAspect="1" noChangeArrowheads="1"/>
          </p:cNvPicPr>
          <p:nvPr/>
        </p:nvPicPr>
        <p:blipFill>
          <a:blip r:embed="rId2">
            <a:duotone>
              <a:schemeClr val="bg2">
                <a:shade val="45000"/>
                <a:satMod val="135000"/>
              </a:schemeClr>
              <a:prstClr val="white"/>
            </a:duotone>
          </a:blip>
          <a:srcRect/>
          <a:stretch>
            <a:fillRect/>
          </a:stretch>
        </p:blipFill>
        <p:spPr bwMode="auto">
          <a:xfrm>
            <a:off x="0" y="0"/>
            <a:ext cx="9144000" cy="6858000"/>
          </a:xfrm>
          <a:prstGeom prst="rect">
            <a:avLst/>
          </a:prstGeom>
          <a:noFill/>
        </p:spPr>
      </p:pic>
      <p:sp>
        <p:nvSpPr>
          <p:cNvPr id="3" name="TextBox 2"/>
          <p:cNvSpPr txBox="1"/>
          <p:nvPr/>
        </p:nvSpPr>
        <p:spPr>
          <a:xfrm>
            <a:off x="500034" y="500042"/>
            <a:ext cx="2786082" cy="646331"/>
          </a:xfrm>
          <a:prstGeom prst="rect">
            <a:avLst/>
          </a:prstGeom>
          <a:noFill/>
        </p:spPr>
        <p:txBody>
          <a:bodyPr wrap="square" rtlCol="0">
            <a:spAutoFit/>
          </a:bodyPr>
          <a:lstStyle/>
          <a:p>
            <a:r>
              <a:rPr lang="ru-RU" sz="3600" b="1" dirty="0" smtClean="0">
                <a:solidFill>
                  <a:srgbClr val="002060"/>
                </a:solidFill>
                <a:latin typeface="Bookman Old Style" pitchFamily="18" charset="0"/>
              </a:rPr>
              <a:t>«Дачники»</a:t>
            </a:r>
            <a:endParaRPr lang="ru-RU" sz="3600" b="1" dirty="0">
              <a:solidFill>
                <a:srgbClr val="002060"/>
              </a:solidFill>
              <a:latin typeface="Bookman Old Style" pitchFamily="18" charset="0"/>
            </a:endParaRPr>
          </a:p>
        </p:txBody>
      </p:sp>
      <p:pic>
        <p:nvPicPr>
          <p:cNvPr id="4" name="Picture 4" descr="М. Слепян. Дачники М. Горького"/>
          <p:cNvPicPr>
            <a:picLocks noChangeAspect="1" noChangeArrowheads="1"/>
          </p:cNvPicPr>
          <p:nvPr/>
        </p:nvPicPr>
        <p:blipFill>
          <a:blip r:embed="rId3"/>
          <a:srcRect/>
          <a:stretch>
            <a:fillRect/>
          </a:stretch>
        </p:blipFill>
        <p:spPr bwMode="auto">
          <a:xfrm>
            <a:off x="3755533" y="285728"/>
            <a:ext cx="5388467" cy="3143272"/>
          </a:xfrm>
          <a:prstGeom prst="rect">
            <a:avLst/>
          </a:prstGeom>
          <a:noFill/>
        </p:spPr>
      </p:pic>
      <p:pic>
        <p:nvPicPr>
          <p:cNvPr id="5" name="Picture 2" descr="М. Слепян. В.Ф.Комиссаржевская в роли Варвары Михайловны"/>
          <p:cNvPicPr>
            <a:picLocks noChangeAspect="1" noChangeArrowheads="1"/>
          </p:cNvPicPr>
          <p:nvPr/>
        </p:nvPicPr>
        <p:blipFill>
          <a:blip r:embed="rId4"/>
          <a:srcRect/>
          <a:stretch>
            <a:fillRect/>
          </a:stretch>
        </p:blipFill>
        <p:spPr bwMode="auto">
          <a:xfrm>
            <a:off x="500034" y="1357298"/>
            <a:ext cx="2890362" cy="3643314"/>
          </a:xfrm>
          <a:prstGeom prst="rect">
            <a:avLst/>
          </a:prstGeom>
          <a:noFill/>
        </p:spPr>
      </p:pic>
      <p:sp>
        <p:nvSpPr>
          <p:cNvPr id="6" name="Прямоугольник 5"/>
          <p:cNvSpPr/>
          <p:nvPr/>
        </p:nvSpPr>
        <p:spPr>
          <a:xfrm>
            <a:off x="3571868" y="3929066"/>
            <a:ext cx="5357818" cy="1477328"/>
          </a:xfrm>
          <a:prstGeom prst="rect">
            <a:avLst/>
          </a:prstGeom>
        </p:spPr>
        <p:txBody>
          <a:bodyPr wrap="square">
            <a:spAutoFit/>
          </a:bodyPr>
          <a:lstStyle/>
          <a:p>
            <a:pPr algn="ctr"/>
            <a:r>
              <a:rPr lang="ru-RU" dirty="0" smtClean="0">
                <a:latin typeface="Bookman Old Style" pitchFamily="18" charset="0"/>
              </a:rPr>
              <a:t>Написанные в 1904 году «Дачники» во </a:t>
            </a:r>
            <a:r>
              <a:rPr lang="ru-RU" dirty="0" err="1" smtClean="0">
                <a:latin typeface="Bookman Old Style" pitchFamily="18" charset="0"/>
              </a:rPr>
              <a:t>МХТе</a:t>
            </a:r>
            <a:r>
              <a:rPr lang="ru-RU" dirty="0" smtClean="0">
                <a:latin typeface="Bookman Old Style" pitchFamily="18" charset="0"/>
              </a:rPr>
              <a:t>  поставлены не были: Станиславский и Немирович-Данченко  «были озадачены нарочитой поверхностностью новой пьесы, её прямой </a:t>
            </a:r>
            <a:r>
              <a:rPr lang="ru-RU" dirty="0" err="1" smtClean="0">
                <a:latin typeface="Bookman Old Style" pitchFamily="18" charset="0"/>
              </a:rPr>
              <a:t>политизированностью</a:t>
            </a:r>
            <a:r>
              <a:rPr lang="ru-RU" dirty="0" smtClean="0">
                <a:latin typeface="Bookman Old Style" pitchFamily="18" charset="0"/>
              </a:rPr>
              <a:t>»</a:t>
            </a:r>
            <a:endParaRPr lang="ru-RU" dirty="0">
              <a:latin typeface="Bookman Old Style" pitchFamily="18" charset="0"/>
            </a:endParaRPr>
          </a:p>
        </p:txBody>
      </p:sp>
      <p:sp>
        <p:nvSpPr>
          <p:cNvPr id="7" name="Прямоугольник 6"/>
          <p:cNvSpPr/>
          <p:nvPr/>
        </p:nvSpPr>
        <p:spPr>
          <a:xfrm>
            <a:off x="3857620" y="5643578"/>
            <a:ext cx="4572000" cy="923330"/>
          </a:xfrm>
          <a:prstGeom prst="rect">
            <a:avLst/>
          </a:prstGeom>
        </p:spPr>
        <p:txBody>
          <a:bodyPr>
            <a:spAutoFit/>
          </a:bodyPr>
          <a:lstStyle/>
          <a:p>
            <a:pPr algn="ctr"/>
            <a:r>
              <a:rPr lang="ru-RU" dirty="0" smtClean="0">
                <a:latin typeface="Bookman Old Style" pitchFamily="18" charset="0"/>
              </a:rPr>
              <a:t>Премьера "Дачников« состоялась  в Театре В. Ф. Комиссаржевской 10 ноября 1904 года.</a:t>
            </a:r>
            <a:endParaRPr lang="ru-RU" dirty="0">
              <a:latin typeface="Bookman Old Style" pitchFamily="18" charset="0"/>
            </a:endParaRPr>
          </a:p>
        </p:txBody>
      </p:sp>
      <p:sp>
        <p:nvSpPr>
          <p:cNvPr id="8" name="TextBox 7"/>
          <p:cNvSpPr txBox="1"/>
          <p:nvPr/>
        </p:nvSpPr>
        <p:spPr>
          <a:xfrm>
            <a:off x="357158" y="5214950"/>
            <a:ext cx="3071834" cy="1200329"/>
          </a:xfrm>
          <a:prstGeom prst="rect">
            <a:avLst/>
          </a:prstGeom>
          <a:noFill/>
        </p:spPr>
        <p:txBody>
          <a:bodyPr wrap="square" rtlCol="0">
            <a:spAutoFit/>
          </a:bodyPr>
          <a:lstStyle/>
          <a:p>
            <a:pPr algn="ctr"/>
            <a:r>
              <a:rPr lang="ru-RU" b="1" dirty="0" smtClean="0">
                <a:solidFill>
                  <a:srgbClr val="002060"/>
                </a:solidFill>
                <a:latin typeface="Bookman Old Style" pitchFamily="18" charset="0"/>
              </a:rPr>
              <a:t>В.Ф.Комиссаржевская в роли Варвары Михайловны.                  Рис. М. </a:t>
            </a:r>
            <a:r>
              <a:rPr lang="ru-RU" b="1" dirty="0" err="1" smtClean="0">
                <a:solidFill>
                  <a:srgbClr val="002060"/>
                </a:solidFill>
                <a:latin typeface="Bookman Old Style" pitchFamily="18" charset="0"/>
              </a:rPr>
              <a:t>Слепян</a:t>
            </a:r>
            <a:endParaRPr lang="ru-RU" b="1" dirty="0">
              <a:solidFill>
                <a:srgbClr val="002060"/>
              </a:solidFill>
              <a:latin typeface="Bookman Old Style"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https://gulaytour.ru/wp-content/uploads/2017/10/1328976912-2-1024x768.jpg"/>
          <p:cNvPicPr>
            <a:picLocks noChangeAspect="1" noChangeArrowheads="1"/>
          </p:cNvPicPr>
          <p:nvPr/>
        </p:nvPicPr>
        <p:blipFill>
          <a:blip r:embed="rId2">
            <a:duotone>
              <a:schemeClr val="bg2">
                <a:shade val="45000"/>
                <a:satMod val="135000"/>
              </a:schemeClr>
              <a:prstClr val="white"/>
            </a:duotone>
          </a:blip>
          <a:srcRect/>
          <a:stretch>
            <a:fillRect/>
          </a:stretch>
        </p:blipFill>
        <p:spPr bwMode="auto">
          <a:xfrm>
            <a:off x="0" y="0"/>
            <a:ext cx="9144000" cy="6858000"/>
          </a:xfrm>
          <a:prstGeom prst="rect">
            <a:avLst/>
          </a:prstGeom>
          <a:noFill/>
        </p:spPr>
      </p:pic>
      <p:pic>
        <p:nvPicPr>
          <p:cNvPr id="26626" name="Picture 2" descr="http://www.teatrvfk.ru/wp-content/uploads/2018/01/h3-400x226.jpg"/>
          <p:cNvPicPr>
            <a:picLocks noChangeAspect="1" noChangeArrowheads="1"/>
          </p:cNvPicPr>
          <p:nvPr/>
        </p:nvPicPr>
        <p:blipFill>
          <a:blip r:embed="rId3"/>
          <a:srcRect/>
          <a:stretch>
            <a:fillRect/>
          </a:stretch>
        </p:blipFill>
        <p:spPr bwMode="auto">
          <a:xfrm>
            <a:off x="5143504" y="285728"/>
            <a:ext cx="3810000" cy="2152650"/>
          </a:xfrm>
          <a:prstGeom prst="rect">
            <a:avLst/>
          </a:prstGeom>
          <a:noFill/>
        </p:spPr>
      </p:pic>
      <p:sp>
        <p:nvSpPr>
          <p:cNvPr id="6" name="Прямоугольник 5"/>
          <p:cNvSpPr/>
          <p:nvPr/>
        </p:nvSpPr>
        <p:spPr>
          <a:xfrm>
            <a:off x="285720" y="285728"/>
            <a:ext cx="4572000" cy="2308324"/>
          </a:xfrm>
          <a:prstGeom prst="rect">
            <a:avLst/>
          </a:prstGeom>
        </p:spPr>
        <p:txBody>
          <a:bodyPr wrap="square">
            <a:spAutoFit/>
          </a:bodyPr>
          <a:lstStyle/>
          <a:p>
            <a:r>
              <a:rPr lang="ru-RU" b="1" u="sng" dirty="0" smtClean="0">
                <a:solidFill>
                  <a:srgbClr val="002060"/>
                </a:solidFill>
                <a:latin typeface="Bookman Old Style" pitchFamily="18" charset="0"/>
              </a:rPr>
              <a:t>Действующие лица:</a:t>
            </a:r>
          </a:p>
          <a:p>
            <a:r>
              <a:rPr lang="ru-RU" b="1" dirty="0" smtClean="0">
                <a:solidFill>
                  <a:srgbClr val="002060"/>
                </a:solidFill>
                <a:latin typeface="Bookman Old Style" pitchFamily="18" charset="0"/>
              </a:rPr>
              <a:t>Варвара – В.Ф.Комиссаржевская,                                Юлия - Николина,                                       Марья Львовна –З.В. Холмская,                                      Басов – К.В. </a:t>
            </a:r>
            <a:r>
              <a:rPr lang="ru-RU" b="1" dirty="0" err="1" smtClean="0">
                <a:solidFill>
                  <a:srgbClr val="002060"/>
                </a:solidFill>
                <a:latin typeface="Bookman Old Style" pitchFamily="18" charset="0"/>
              </a:rPr>
              <a:t>Бравич</a:t>
            </a:r>
            <a:r>
              <a:rPr lang="ru-RU" b="1" dirty="0" smtClean="0">
                <a:solidFill>
                  <a:srgbClr val="002060"/>
                </a:solidFill>
                <a:latin typeface="Bookman Old Style" pitchFamily="18" charset="0"/>
              </a:rPr>
              <a:t>,                                             Шалимов – В.Р.Гардин,                                             Двоеточие – </a:t>
            </a:r>
            <a:r>
              <a:rPr lang="ru-RU" b="1" dirty="0" err="1" smtClean="0">
                <a:solidFill>
                  <a:srgbClr val="002060"/>
                </a:solidFill>
                <a:latin typeface="Bookman Old Style" pitchFamily="18" charset="0"/>
              </a:rPr>
              <a:t>Н.И.Уралов</a:t>
            </a:r>
            <a:r>
              <a:rPr lang="ru-RU" b="1" dirty="0" smtClean="0">
                <a:solidFill>
                  <a:srgbClr val="002060"/>
                </a:solidFill>
                <a:latin typeface="Bookman Old Style" pitchFamily="18" charset="0"/>
              </a:rPr>
              <a:t>,                                                        </a:t>
            </a:r>
            <a:r>
              <a:rPr lang="ru-RU" b="1" dirty="0" err="1" smtClean="0">
                <a:solidFill>
                  <a:srgbClr val="002060"/>
                </a:solidFill>
                <a:latin typeface="Bookman Old Style" pitchFamily="18" charset="0"/>
              </a:rPr>
              <a:t>Влас</a:t>
            </a:r>
            <a:r>
              <a:rPr lang="ru-RU" b="1" dirty="0" smtClean="0">
                <a:solidFill>
                  <a:srgbClr val="002060"/>
                </a:solidFill>
                <a:latin typeface="Bookman Old Style" pitchFamily="18" charset="0"/>
              </a:rPr>
              <a:t> – </a:t>
            </a:r>
            <a:r>
              <a:rPr lang="ru-RU" b="1" dirty="0" err="1" smtClean="0">
                <a:solidFill>
                  <a:srgbClr val="002060"/>
                </a:solidFill>
                <a:latin typeface="Bookman Old Style" pitchFamily="18" charset="0"/>
              </a:rPr>
              <a:t>В.А.Блюменталь-Тамарин</a:t>
            </a:r>
            <a:r>
              <a:rPr lang="ru-RU" dirty="0" smtClean="0">
                <a:latin typeface="Bookman Old Style" pitchFamily="18" charset="0"/>
              </a:rPr>
              <a:t>.</a:t>
            </a:r>
            <a:endParaRPr lang="ru-RU" dirty="0">
              <a:latin typeface="Bookman Old Style" pitchFamily="18" charset="0"/>
            </a:endParaRPr>
          </a:p>
        </p:txBody>
      </p:sp>
      <p:sp>
        <p:nvSpPr>
          <p:cNvPr id="7" name="Прямоугольник 6"/>
          <p:cNvSpPr/>
          <p:nvPr/>
        </p:nvSpPr>
        <p:spPr>
          <a:xfrm>
            <a:off x="0" y="2610683"/>
            <a:ext cx="9144000" cy="3970318"/>
          </a:xfrm>
          <a:prstGeom prst="rect">
            <a:avLst/>
          </a:prstGeom>
        </p:spPr>
        <p:txBody>
          <a:bodyPr wrap="square">
            <a:spAutoFit/>
          </a:bodyPr>
          <a:lstStyle/>
          <a:p>
            <a:pPr algn="ctr"/>
            <a:r>
              <a:rPr lang="ru-RU" dirty="0" smtClean="0">
                <a:latin typeface="Bookman Old Style" pitchFamily="18" charset="0"/>
              </a:rPr>
              <a:t>После первого действия царило полное недоумение. Публика еще ни в чем не успела разобраться. Физиономии знатоков  в зрительном зале "Пассажа" непроницаемы. Демократически настроенная галерка в напряженном ожидании... Кончилось второе действие. Ну, все ясно: это - бытовая комедия   и в общем безобидная. Действие имело успех. Автора вызвали и поднесли два венка. Скандал разразился во время третьего действия, когда все намерения автора стали ясными. В антракте творилось невообразимое. Разделенный на две враждующие части зал восторгался и негодовал. Овации перемешались с шиканьем и свистом. Это была почти схватка двух непримиримых, навсегда враждебных сил. Это прообраз будущих боев, будущих сражений. На сцену вышел Горький. Он стоял посреди аплодировавших ему актеров спокойно, скрестив на груди руки, внимательно всматриваясь в бушующий негодованием и восторгом зрительный зал.</a:t>
            </a:r>
            <a:endParaRPr lang="ru-RU" dirty="0">
              <a:latin typeface="Bookman Old Style"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https://gulaytour.ru/wp-content/uploads/2017/10/1328976912-2-1024x768.jpg"/>
          <p:cNvPicPr>
            <a:picLocks noChangeAspect="1" noChangeArrowheads="1"/>
          </p:cNvPicPr>
          <p:nvPr/>
        </p:nvPicPr>
        <p:blipFill>
          <a:blip r:embed="rId2">
            <a:duotone>
              <a:schemeClr val="bg2">
                <a:shade val="45000"/>
                <a:satMod val="135000"/>
              </a:schemeClr>
              <a:prstClr val="white"/>
            </a:duotone>
          </a:blip>
          <a:srcRect/>
          <a:stretch>
            <a:fillRect/>
          </a:stretch>
        </p:blipFill>
        <p:spPr bwMode="auto">
          <a:xfrm>
            <a:off x="0" y="0"/>
            <a:ext cx="9144000" cy="6858000"/>
          </a:xfrm>
          <a:prstGeom prst="rect">
            <a:avLst/>
          </a:prstGeom>
          <a:noFill/>
        </p:spPr>
      </p:pic>
      <p:pic>
        <p:nvPicPr>
          <p:cNvPr id="1026" name="Picture 2" descr="https://upload.wikimedia.org/wikipedia/commons/thumb/8/87/Gorky_in_the_Penates_by_Repin.jpg/300px-Gorky_in_the_Penates_by_Repin.jpg"/>
          <p:cNvPicPr>
            <a:picLocks noChangeAspect="1" noChangeArrowheads="1"/>
          </p:cNvPicPr>
          <p:nvPr/>
        </p:nvPicPr>
        <p:blipFill>
          <a:blip r:embed="rId3"/>
          <a:srcRect/>
          <a:stretch>
            <a:fillRect/>
          </a:stretch>
        </p:blipFill>
        <p:spPr bwMode="auto">
          <a:xfrm>
            <a:off x="5214942" y="142852"/>
            <a:ext cx="3626850" cy="2357454"/>
          </a:xfrm>
          <a:prstGeom prst="rect">
            <a:avLst/>
          </a:prstGeom>
          <a:noFill/>
        </p:spPr>
      </p:pic>
      <p:sp>
        <p:nvSpPr>
          <p:cNvPr id="4" name="Прямоугольник 3"/>
          <p:cNvSpPr/>
          <p:nvPr/>
        </p:nvSpPr>
        <p:spPr>
          <a:xfrm>
            <a:off x="428596" y="285728"/>
            <a:ext cx="3786214" cy="646331"/>
          </a:xfrm>
          <a:prstGeom prst="rect">
            <a:avLst/>
          </a:prstGeom>
        </p:spPr>
        <p:txBody>
          <a:bodyPr wrap="square">
            <a:spAutoFit/>
          </a:bodyPr>
          <a:lstStyle/>
          <a:p>
            <a:r>
              <a:rPr lang="ru-RU" sz="3600" b="1" dirty="0" smtClean="0">
                <a:solidFill>
                  <a:srgbClr val="002060"/>
                </a:solidFill>
                <a:latin typeface="Bookman Old Style" pitchFamily="18" charset="0"/>
              </a:rPr>
              <a:t>«Дети солнца»</a:t>
            </a:r>
            <a:endParaRPr lang="ru-RU" sz="3600" dirty="0">
              <a:solidFill>
                <a:srgbClr val="002060"/>
              </a:solidFill>
              <a:latin typeface="Bookman Old Style" pitchFamily="18" charset="0"/>
            </a:endParaRPr>
          </a:p>
        </p:txBody>
      </p:sp>
      <p:sp>
        <p:nvSpPr>
          <p:cNvPr id="5" name="Прямоугольник 4"/>
          <p:cNvSpPr/>
          <p:nvPr/>
        </p:nvSpPr>
        <p:spPr>
          <a:xfrm>
            <a:off x="4857752" y="2571744"/>
            <a:ext cx="4143372" cy="954107"/>
          </a:xfrm>
          <a:prstGeom prst="rect">
            <a:avLst/>
          </a:prstGeom>
        </p:spPr>
        <p:txBody>
          <a:bodyPr wrap="square">
            <a:spAutoFit/>
          </a:bodyPr>
          <a:lstStyle/>
          <a:p>
            <a:pPr algn="ctr"/>
            <a:r>
              <a:rPr lang="ru-RU" sz="1400" b="1" dirty="0" smtClean="0">
                <a:solidFill>
                  <a:srgbClr val="002060"/>
                </a:solidFill>
                <a:latin typeface="Bookman Old Style" pitchFamily="18" charset="0"/>
              </a:rPr>
              <a:t>«Максим Горький читает свою пьесу </a:t>
            </a:r>
            <a:r>
              <a:rPr lang="ru-RU" sz="1400" b="1" i="1" dirty="0" smtClean="0">
                <a:solidFill>
                  <a:srgbClr val="002060"/>
                </a:solidFill>
                <a:latin typeface="Bookman Old Style" pitchFamily="18" charset="0"/>
              </a:rPr>
              <a:t>Дети Солнца</a:t>
            </a:r>
            <a:r>
              <a:rPr lang="ru-RU" sz="1400" b="1" dirty="0" smtClean="0">
                <a:solidFill>
                  <a:srgbClr val="002060"/>
                </a:solidFill>
                <a:latin typeface="Bookman Old Style" pitchFamily="18" charset="0"/>
              </a:rPr>
              <a:t> в усадьбе И. Репина </a:t>
            </a:r>
            <a:r>
              <a:rPr lang="ru-RU" sz="1400" b="1" dirty="0" smtClean="0">
                <a:solidFill>
                  <a:srgbClr val="002060"/>
                </a:solidFill>
                <a:latin typeface="Bookman Old Style" pitchFamily="18" charset="0"/>
                <a:hlinkClick r:id="rId4" tooltip="Пенаты (усадьба)"/>
              </a:rPr>
              <a:t>Пенаты</a:t>
            </a:r>
            <a:r>
              <a:rPr lang="ru-RU" sz="1400" b="1" dirty="0" smtClean="0">
                <a:solidFill>
                  <a:srgbClr val="002060"/>
                </a:solidFill>
                <a:latin typeface="Bookman Old Style" pitchFamily="18" charset="0"/>
              </a:rPr>
              <a:t>». Рисунок </a:t>
            </a:r>
            <a:r>
              <a:rPr lang="ru-RU" sz="1400" b="1" dirty="0" smtClean="0">
                <a:solidFill>
                  <a:srgbClr val="002060"/>
                </a:solidFill>
                <a:latin typeface="Bookman Old Style" pitchFamily="18" charset="0"/>
                <a:hlinkClick r:id="rId5" tooltip="Репин, Илья Ефимович"/>
              </a:rPr>
              <a:t>И. Репина</a:t>
            </a:r>
            <a:r>
              <a:rPr lang="ru-RU" sz="1400" b="1" dirty="0" smtClean="0">
                <a:solidFill>
                  <a:srgbClr val="002060"/>
                </a:solidFill>
                <a:latin typeface="Bookman Old Style" pitchFamily="18" charset="0"/>
              </a:rPr>
              <a:t>, 1905. </a:t>
            </a:r>
            <a:r>
              <a:rPr lang="ru-RU" sz="1400" b="1" dirty="0" smtClean="0">
                <a:solidFill>
                  <a:srgbClr val="002060"/>
                </a:solidFill>
                <a:latin typeface="Bookman Old Style" pitchFamily="18" charset="0"/>
              </a:rPr>
              <a:t> </a:t>
            </a:r>
            <a:endParaRPr lang="ru-RU" sz="1400" b="1" u="sng" dirty="0">
              <a:solidFill>
                <a:srgbClr val="002060"/>
              </a:solidFill>
              <a:latin typeface="Bookman Old Style" pitchFamily="18" charset="0"/>
            </a:endParaRPr>
          </a:p>
        </p:txBody>
      </p:sp>
      <p:pic>
        <p:nvPicPr>
          <p:cNvPr id="1028" name="Picture 4" descr="http://yavix.ru/i/f/9/4/9274e0f7fd0f1929ca76eb915b45a.jpg"/>
          <p:cNvPicPr>
            <a:picLocks noChangeAspect="1" noChangeArrowheads="1"/>
          </p:cNvPicPr>
          <p:nvPr/>
        </p:nvPicPr>
        <p:blipFill>
          <a:blip r:embed="rId6" cstate="print"/>
          <a:srcRect l="53024" t="1235" r="4184" b="1235"/>
          <a:stretch>
            <a:fillRect/>
          </a:stretch>
        </p:blipFill>
        <p:spPr bwMode="auto">
          <a:xfrm>
            <a:off x="0" y="3286124"/>
            <a:ext cx="2361828" cy="3214710"/>
          </a:xfrm>
          <a:prstGeom prst="rect">
            <a:avLst/>
          </a:prstGeom>
          <a:noFill/>
        </p:spPr>
      </p:pic>
      <p:sp>
        <p:nvSpPr>
          <p:cNvPr id="7" name="Прямоугольник 6"/>
          <p:cNvSpPr/>
          <p:nvPr/>
        </p:nvSpPr>
        <p:spPr>
          <a:xfrm>
            <a:off x="500034" y="1071546"/>
            <a:ext cx="4572000" cy="2308324"/>
          </a:xfrm>
          <a:prstGeom prst="rect">
            <a:avLst/>
          </a:prstGeom>
        </p:spPr>
        <p:txBody>
          <a:bodyPr>
            <a:spAutoFit/>
          </a:bodyPr>
          <a:lstStyle/>
          <a:p>
            <a:r>
              <a:rPr lang="ru-RU" b="1" dirty="0" smtClean="0">
                <a:latin typeface="Bookman Old Style" pitchFamily="18" charset="0"/>
              </a:rPr>
              <a:t>«Дети солнца»</a:t>
            </a:r>
            <a:r>
              <a:rPr lang="ru-RU" dirty="0" smtClean="0">
                <a:latin typeface="Bookman Old Style" pitchFamily="18" charset="0"/>
              </a:rPr>
              <a:t> — пьеса  в четырёх действиях. Была написана им в январе — феврале 1905 года в </a:t>
            </a:r>
            <a:r>
              <a:rPr lang="ru-RU" dirty="0" smtClean="0">
                <a:latin typeface="Bookman Old Style" pitchFamily="18" charset="0"/>
                <a:hlinkClick r:id="rId7" tooltip="Трубецкой бастион Петропавловской крепости"/>
              </a:rPr>
              <a:t>Трубецком бастионе</a:t>
            </a:r>
            <a:r>
              <a:rPr lang="ru-RU" dirty="0" smtClean="0">
                <a:latin typeface="Bookman Old Style" pitchFamily="18" charset="0"/>
              </a:rPr>
              <a:t>  </a:t>
            </a:r>
            <a:r>
              <a:rPr lang="ru-RU" dirty="0" smtClean="0">
                <a:latin typeface="Bookman Old Style" pitchFamily="18" charset="0"/>
                <a:hlinkClick r:id="rId8" tooltip="Петропавловская крепость"/>
              </a:rPr>
              <a:t>Петропавловской крепости</a:t>
            </a:r>
            <a:r>
              <a:rPr lang="ru-RU" dirty="0" smtClean="0">
                <a:latin typeface="Bookman Old Style" pitchFamily="18" charset="0"/>
              </a:rPr>
              <a:t>, куда Горький  был заключён в связи с событиями </a:t>
            </a:r>
            <a:r>
              <a:rPr lang="ru-RU" dirty="0" smtClean="0">
                <a:latin typeface="Bookman Old Style" pitchFamily="18" charset="0"/>
                <a:hlinkClick r:id="rId9" tooltip="Кровавое воскресенье"/>
              </a:rPr>
              <a:t>9 января 1905 года</a:t>
            </a:r>
            <a:r>
              <a:rPr lang="ru-RU" dirty="0" smtClean="0">
                <a:latin typeface="Bookman Old Style" pitchFamily="18" charset="0"/>
              </a:rPr>
              <a:t>.</a:t>
            </a:r>
            <a:endParaRPr lang="ru-RU" dirty="0">
              <a:latin typeface="Bookman Old Style" pitchFamily="18" charset="0"/>
            </a:endParaRPr>
          </a:p>
        </p:txBody>
      </p:sp>
      <p:sp>
        <p:nvSpPr>
          <p:cNvPr id="8" name="Прямоугольник 7"/>
          <p:cNvSpPr/>
          <p:nvPr/>
        </p:nvSpPr>
        <p:spPr>
          <a:xfrm>
            <a:off x="2500298" y="3786190"/>
            <a:ext cx="6357982" cy="1200329"/>
          </a:xfrm>
          <a:prstGeom prst="rect">
            <a:avLst/>
          </a:prstGeom>
        </p:spPr>
        <p:txBody>
          <a:bodyPr wrap="square">
            <a:spAutoFit/>
          </a:bodyPr>
          <a:lstStyle/>
          <a:p>
            <a:r>
              <a:rPr lang="ru-RU" dirty="0" smtClean="0">
                <a:latin typeface="Bookman Old Style" pitchFamily="18" charset="0"/>
              </a:rPr>
              <a:t>14 февраля 1905 года Горький был освобождён из заключения, где он работал над пьесой, после этого она была им переработана. Впервые напечатана в «Сборнике товарищества «</a:t>
            </a:r>
            <a:r>
              <a:rPr lang="ru-RU" dirty="0" smtClean="0">
                <a:latin typeface="Bookman Old Style" pitchFamily="18" charset="0"/>
                <a:hlinkClick r:id="rId10" tooltip="Знание (издательство, Санкт-Петербург)"/>
              </a:rPr>
              <a:t>Знание</a:t>
            </a:r>
            <a:r>
              <a:rPr lang="ru-RU" dirty="0" smtClean="0">
                <a:latin typeface="Bookman Old Style" pitchFamily="18" charset="0"/>
              </a:rPr>
              <a:t>» за 1905 год»   </a:t>
            </a:r>
            <a:r>
              <a:rPr lang="ru-RU" dirty="0" smtClean="0"/>
              <a:t>   </a:t>
            </a:r>
            <a:endParaRPr lang="ru-RU" dirty="0"/>
          </a:p>
        </p:txBody>
      </p:sp>
      <p:sp>
        <p:nvSpPr>
          <p:cNvPr id="10" name="Прямоугольник 9"/>
          <p:cNvSpPr/>
          <p:nvPr/>
        </p:nvSpPr>
        <p:spPr>
          <a:xfrm>
            <a:off x="2571736" y="5857892"/>
            <a:ext cx="6215106" cy="646331"/>
          </a:xfrm>
          <a:prstGeom prst="rect">
            <a:avLst/>
          </a:prstGeom>
        </p:spPr>
        <p:txBody>
          <a:bodyPr wrap="square">
            <a:spAutoFit/>
          </a:bodyPr>
          <a:lstStyle/>
          <a:p>
            <a:r>
              <a:rPr lang="ru-RU" dirty="0" smtClean="0">
                <a:latin typeface="Bookman Old Style" pitchFamily="18" charset="0"/>
              </a:rPr>
              <a:t>Реж. </a:t>
            </a:r>
            <a:r>
              <a:rPr lang="ru-RU" dirty="0" smtClean="0">
                <a:latin typeface="Bookman Old Style" pitchFamily="18" charset="0"/>
                <a:hlinkClick r:id="rId11"/>
              </a:rPr>
              <a:t>В. И. Немирович-Данченко</a:t>
            </a:r>
            <a:r>
              <a:rPr lang="ru-RU" dirty="0" smtClean="0">
                <a:latin typeface="Bookman Old Style" pitchFamily="18" charset="0"/>
              </a:rPr>
              <a:t> и </a:t>
            </a:r>
            <a:r>
              <a:rPr lang="ru-RU" dirty="0" smtClean="0">
                <a:latin typeface="Bookman Old Style" pitchFamily="18" charset="0"/>
                <a:hlinkClick r:id="rId12" tooltip="Станиславский, Константин Сергеевич"/>
              </a:rPr>
              <a:t>К. С. Станиславский</a:t>
            </a:r>
            <a:r>
              <a:rPr lang="ru-RU" dirty="0" smtClean="0">
                <a:latin typeface="Bookman Old Style" pitchFamily="18" charset="0"/>
              </a:rPr>
              <a:t>, худ. </a:t>
            </a:r>
            <a:r>
              <a:rPr lang="ru-RU" dirty="0" smtClean="0">
                <a:latin typeface="Bookman Old Style" pitchFamily="18" charset="0"/>
                <a:hlinkClick r:id="rId13" tooltip="Симов, Виктор Андреевич"/>
              </a:rPr>
              <a:t>В. А. Симов</a:t>
            </a:r>
            <a:r>
              <a:rPr lang="ru-RU" dirty="0" smtClean="0">
                <a:latin typeface="Bookman Old Style" pitchFamily="18" charset="0"/>
              </a:rPr>
              <a:t>.</a:t>
            </a:r>
            <a:endParaRPr lang="ru-RU" dirty="0">
              <a:latin typeface="Bookman Old Style" pitchFamily="18" charset="0"/>
            </a:endParaRPr>
          </a:p>
        </p:txBody>
      </p:sp>
      <p:sp>
        <p:nvSpPr>
          <p:cNvPr id="11" name="Прямоугольник 10"/>
          <p:cNvSpPr/>
          <p:nvPr/>
        </p:nvSpPr>
        <p:spPr>
          <a:xfrm>
            <a:off x="2500298" y="4929198"/>
            <a:ext cx="6215106" cy="923330"/>
          </a:xfrm>
          <a:prstGeom prst="rect">
            <a:avLst/>
          </a:prstGeom>
        </p:spPr>
        <p:txBody>
          <a:bodyPr wrap="square">
            <a:spAutoFit/>
          </a:bodyPr>
          <a:lstStyle/>
          <a:p>
            <a:r>
              <a:rPr lang="ru-RU" dirty="0" smtClean="0"/>
              <a:t> </a:t>
            </a:r>
            <a:r>
              <a:rPr lang="ru-RU" dirty="0" smtClean="0">
                <a:latin typeface="Bookman Old Style" pitchFamily="18" charset="0"/>
              </a:rPr>
              <a:t>Первое представление пьесы в  состоялось в Московском Художественном театре 24 октября 1905 года. </a:t>
            </a:r>
            <a:endParaRPr lang="ru-RU" dirty="0">
              <a:latin typeface="Bookman Old Style"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https://gulaytour.ru/wp-content/uploads/2017/10/1328976912-2-1024x768.jpg"/>
          <p:cNvPicPr>
            <a:picLocks noChangeAspect="1" noChangeArrowheads="1"/>
          </p:cNvPicPr>
          <p:nvPr/>
        </p:nvPicPr>
        <p:blipFill>
          <a:blip r:embed="rId2">
            <a:duotone>
              <a:schemeClr val="bg2">
                <a:shade val="45000"/>
                <a:satMod val="135000"/>
              </a:schemeClr>
              <a:prstClr val="white"/>
            </a:duotone>
          </a:blip>
          <a:srcRect/>
          <a:stretch>
            <a:fillRect/>
          </a:stretch>
        </p:blipFill>
        <p:spPr bwMode="auto">
          <a:xfrm>
            <a:off x="0" y="0"/>
            <a:ext cx="9144000" cy="6858000"/>
          </a:xfrm>
          <a:prstGeom prst="rect">
            <a:avLst/>
          </a:prstGeom>
          <a:noFill/>
        </p:spPr>
      </p:pic>
      <p:pic>
        <p:nvPicPr>
          <p:cNvPr id="3074" name="Picture 2" descr="http://lntyuz.narod.ru/others/Deti_solnca1.jpg"/>
          <p:cNvPicPr>
            <a:picLocks noChangeAspect="1" noChangeArrowheads="1"/>
          </p:cNvPicPr>
          <p:nvPr/>
        </p:nvPicPr>
        <p:blipFill>
          <a:blip r:embed="rId3" cstate="print"/>
          <a:srcRect l="18784" t="28538"/>
          <a:stretch>
            <a:fillRect/>
          </a:stretch>
        </p:blipFill>
        <p:spPr bwMode="auto">
          <a:xfrm>
            <a:off x="357158" y="285728"/>
            <a:ext cx="2161527" cy="1643050"/>
          </a:xfrm>
          <a:prstGeom prst="rect">
            <a:avLst/>
          </a:prstGeom>
          <a:noFill/>
        </p:spPr>
      </p:pic>
      <p:sp>
        <p:nvSpPr>
          <p:cNvPr id="4" name="Прямоугольник 3"/>
          <p:cNvSpPr/>
          <p:nvPr/>
        </p:nvSpPr>
        <p:spPr>
          <a:xfrm>
            <a:off x="4071934" y="214290"/>
            <a:ext cx="5072066" cy="6740307"/>
          </a:xfrm>
          <a:prstGeom prst="rect">
            <a:avLst/>
          </a:prstGeom>
        </p:spPr>
        <p:txBody>
          <a:bodyPr wrap="square">
            <a:spAutoFit/>
          </a:bodyPr>
          <a:lstStyle/>
          <a:p>
            <a:r>
              <a:rPr lang="ru-RU" dirty="0" smtClean="0">
                <a:latin typeface="Bookman Old Style" pitchFamily="18" charset="0"/>
              </a:rPr>
              <a:t>Пьеса «Дети солнца» впервые была представлена на сцене театра </a:t>
            </a:r>
            <a:r>
              <a:rPr lang="ru-RU" dirty="0" smtClean="0">
                <a:latin typeface="Bookman Old Style" pitchFamily="18" charset="0"/>
                <a:hlinkClick r:id="rId4" tooltip="Комиссаржевская, Вера Фёдоровна"/>
              </a:rPr>
              <a:t>В.Ф.Комиссаржевской</a:t>
            </a:r>
            <a:r>
              <a:rPr lang="ru-RU" dirty="0" smtClean="0">
                <a:latin typeface="Bookman Old Style" pitchFamily="18" charset="0"/>
              </a:rPr>
              <a:t>, в </a:t>
            </a:r>
            <a:r>
              <a:rPr lang="ru-RU" dirty="0" smtClean="0">
                <a:latin typeface="Bookman Old Style" pitchFamily="18" charset="0"/>
                <a:hlinkClick r:id="rId5" tooltip="Санкт-Петербург"/>
              </a:rPr>
              <a:t>Петербурге</a:t>
            </a:r>
            <a:r>
              <a:rPr lang="ru-RU" dirty="0" smtClean="0">
                <a:latin typeface="Bookman Old Style" pitchFamily="18" charset="0"/>
              </a:rPr>
              <a:t>, 12 октября 1905 года и прошла с успехом. В </a:t>
            </a:r>
            <a:r>
              <a:rPr lang="ru-RU" dirty="0" smtClean="0">
                <a:latin typeface="Bookman Old Style" pitchFamily="18" charset="0"/>
                <a:hlinkClick r:id="rId6" tooltip="Московский Художественный театр"/>
              </a:rPr>
              <a:t>Московском Художественном театре</a:t>
            </a:r>
            <a:r>
              <a:rPr lang="ru-RU" dirty="0" smtClean="0">
                <a:latin typeface="Bookman Old Style" pitchFamily="18" charset="0"/>
              </a:rPr>
              <a:t> первое представление пьесы состоялось 24 октября 1905 года. Перед постановкой спектакля были распространены слухи, что </a:t>
            </a:r>
            <a:r>
              <a:rPr lang="ru-RU" dirty="0" smtClean="0">
                <a:latin typeface="Bookman Old Style" pitchFamily="18" charset="0"/>
                <a:hlinkClick r:id="rId7" tooltip="Черносотенцы"/>
              </a:rPr>
              <a:t>черносотенцы</a:t>
            </a:r>
            <a:r>
              <a:rPr lang="ru-RU" dirty="0" smtClean="0">
                <a:latin typeface="Bookman Old Style" pitchFamily="18" charset="0"/>
              </a:rPr>
              <a:t>, считавшие «</a:t>
            </a:r>
            <a:r>
              <a:rPr lang="ru-RU" i="1" dirty="0" smtClean="0">
                <a:latin typeface="Bookman Old Style" pitchFamily="18" charset="0"/>
              </a:rPr>
              <a:t>театр чересчур левым, а Горького – врагом отечества</a:t>
            </a:r>
            <a:r>
              <a:rPr lang="ru-RU" dirty="0" smtClean="0">
                <a:latin typeface="Bookman Old Style" pitchFamily="18" charset="0"/>
              </a:rPr>
              <a:t>», не допустят представления пьесы и якобы собираются совершить нападение во время самого спектакля. Во время спектакля здание охранялось боевыми </a:t>
            </a:r>
            <a:r>
              <a:rPr lang="ru-RU" dirty="0" smtClean="0">
                <a:latin typeface="Bookman Old Style" pitchFamily="18" charset="0"/>
              </a:rPr>
              <a:t>дружинниками. </a:t>
            </a:r>
            <a:r>
              <a:rPr lang="ru-RU" dirty="0" smtClean="0">
                <a:latin typeface="Bookman Old Style" pitchFamily="18" charset="0"/>
              </a:rPr>
              <a:t>В итоге массовую сцену в финале спектакля публика приняла за черносотенцев, которые действительно пришли громить театр. В зале поднялась паника, занавес пришлось закрыть, некоторые зрители, бросились из зала. Спектакль в итоге был продолжен, но с заметно опустевшим залом</a:t>
            </a:r>
            <a:r>
              <a:rPr lang="ru-RU" baseline="30000" dirty="0" smtClean="0"/>
              <a:t>.</a:t>
            </a:r>
            <a:endParaRPr lang="ru-RU" dirty="0"/>
          </a:p>
        </p:txBody>
      </p:sp>
      <p:sp>
        <p:nvSpPr>
          <p:cNvPr id="5" name="Прямоугольник 4"/>
          <p:cNvSpPr/>
          <p:nvPr/>
        </p:nvSpPr>
        <p:spPr>
          <a:xfrm>
            <a:off x="0" y="2500306"/>
            <a:ext cx="4857720" cy="3970318"/>
          </a:xfrm>
          <a:prstGeom prst="rect">
            <a:avLst/>
          </a:prstGeom>
        </p:spPr>
        <p:txBody>
          <a:bodyPr wrap="square">
            <a:spAutoFit/>
          </a:bodyPr>
          <a:lstStyle/>
          <a:p>
            <a:r>
              <a:rPr lang="ru-RU" dirty="0" smtClean="0">
                <a:latin typeface="Bookman Old Style" pitchFamily="18" charset="0"/>
              </a:rPr>
              <a:t> Протасов — </a:t>
            </a:r>
            <a:r>
              <a:rPr lang="ru-RU" dirty="0" smtClean="0">
                <a:latin typeface="Bookman Old Style" pitchFamily="18" charset="0"/>
                <a:hlinkClick r:id="rId8" tooltip="Качалов, Василий Иванович"/>
              </a:rPr>
              <a:t>В. И. Качалов</a:t>
            </a:r>
            <a:r>
              <a:rPr lang="ru-RU" dirty="0" smtClean="0">
                <a:latin typeface="Bookman Old Style" pitchFamily="18" charset="0"/>
              </a:rPr>
              <a:t>, </a:t>
            </a:r>
          </a:p>
          <a:p>
            <a:r>
              <a:rPr lang="ru-RU" dirty="0" smtClean="0">
                <a:latin typeface="Bookman Old Style" pitchFamily="18" charset="0"/>
              </a:rPr>
              <a:t>Лиза — </a:t>
            </a:r>
            <a:r>
              <a:rPr lang="ru-RU" dirty="0" smtClean="0">
                <a:latin typeface="Bookman Old Style" pitchFamily="18" charset="0"/>
                <a:hlinkClick r:id="rId9"/>
              </a:rPr>
              <a:t>М. Ф. Андреева</a:t>
            </a:r>
            <a:r>
              <a:rPr lang="ru-RU" dirty="0" smtClean="0">
                <a:latin typeface="Bookman Old Style" pitchFamily="18" charset="0"/>
              </a:rPr>
              <a:t>, </a:t>
            </a:r>
          </a:p>
          <a:p>
            <a:r>
              <a:rPr lang="ru-RU" dirty="0" smtClean="0">
                <a:latin typeface="Bookman Old Style" pitchFamily="18" charset="0"/>
              </a:rPr>
              <a:t>Елена — </a:t>
            </a:r>
            <a:r>
              <a:rPr lang="ru-RU" dirty="0" smtClean="0">
                <a:latin typeface="Bookman Old Style" pitchFamily="18" charset="0"/>
                <a:hlinkClick r:id="rId10" tooltip="Германова, Мария Николаевна"/>
              </a:rPr>
              <a:t>М. Н. Германова</a:t>
            </a:r>
            <a:r>
              <a:rPr lang="ru-RU" dirty="0" smtClean="0">
                <a:latin typeface="Bookman Old Style" pitchFamily="18" charset="0"/>
              </a:rPr>
              <a:t>,</a:t>
            </a:r>
          </a:p>
          <a:p>
            <a:r>
              <a:rPr lang="ru-RU" dirty="0" smtClean="0">
                <a:latin typeface="Bookman Old Style" pitchFamily="18" charset="0"/>
              </a:rPr>
              <a:t> </a:t>
            </a:r>
            <a:r>
              <a:rPr lang="ru-RU" dirty="0" err="1" smtClean="0">
                <a:latin typeface="Bookman Old Style" pitchFamily="18" charset="0"/>
              </a:rPr>
              <a:t>Вагин</a:t>
            </a:r>
            <a:r>
              <a:rPr lang="ru-RU" dirty="0" smtClean="0">
                <a:latin typeface="Bookman Old Style" pitchFamily="18" charset="0"/>
              </a:rPr>
              <a:t> — </a:t>
            </a:r>
            <a:r>
              <a:rPr lang="ru-RU" dirty="0" smtClean="0">
                <a:latin typeface="Bookman Old Style" pitchFamily="18" charset="0"/>
                <a:hlinkClick r:id="rId11" tooltip="Леонидов, Леонид Миронович"/>
              </a:rPr>
              <a:t>Л. М. Леонидов</a:t>
            </a:r>
            <a:r>
              <a:rPr lang="ru-RU" dirty="0" smtClean="0">
                <a:latin typeface="Bookman Old Style" pitchFamily="18" charset="0"/>
              </a:rPr>
              <a:t>,</a:t>
            </a:r>
          </a:p>
          <a:p>
            <a:r>
              <a:rPr lang="ru-RU" dirty="0" smtClean="0">
                <a:latin typeface="Bookman Old Style" pitchFamily="18" charset="0"/>
              </a:rPr>
              <a:t> </a:t>
            </a:r>
            <a:r>
              <a:rPr lang="ru-RU" dirty="0" err="1" smtClean="0">
                <a:latin typeface="Bookman Old Style" pitchFamily="18" charset="0"/>
              </a:rPr>
              <a:t>Чепурной</a:t>
            </a:r>
            <a:r>
              <a:rPr lang="ru-RU" dirty="0" smtClean="0">
                <a:latin typeface="Bookman Old Style" pitchFamily="18" charset="0"/>
              </a:rPr>
              <a:t> — </a:t>
            </a:r>
            <a:r>
              <a:rPr lang="ru-RU" dirty="0" smtClean="0">
                <a:latin typeface="Bookman Old Style" pitchFamily="18" charset="0"/>
                <a:hlinkClick r:id="rId12" tooltip="Лужский, Василий Васильевич"/>
              </a:rPr>
              <a:t>В. В. </a:t>
            </a:r>
            <a:r>
              <a:rPr lang="ru-RU" dirty="0" err="1" smtClean="0">
                <a:latin typeface="Bookman Old Style" pitchFamily="18" charset="0"/>
                <a:hlinkClick r:id="rId12" tooltip="Лужский, Василий Васильевич"/>
              </a:rPr>
              <a:t>Лужский</a:t>
            </a:r>
            <a:r>
              <a:rPr lang="ru-RU" dirty="0" smtClean="0">
                <a:latin typeface="Bookman Old Style" pitchFamily="18" charset="0"/>
              </a:rPr>
              <a:t>, </a:t>
            </a:r>
          </a:p>
          <a:p>
            <a:r>
              <a:rPr lang="ru-RU" dirty="0" err="1" smtClean="0">
                <a:latin typeface="Bookman Old Style" pitchFamily="18" charset="0"/>
              </a:rPr>
              <a:t>Мелания</a:t>
            </a:r>
            <a:r>
              <a:rPr lang="ru-RU" dirty="0" smtClean="0">
                <a:latin typeface="Bookman Old Style" pitchFamily="18" charset="0"/>
              </a:rPr>
              <a:t> — </a:t>
            </a:r>
            <a:r>
              <a:rPr lang="ru-RU" dirty="0" smtClean="0">
                <a:latin typeface="Bookman Old Style" pitchFamily="18" charset="0"/>
                <a:hlinkClick r:id="rId13" tooltip="Книппер-Чехова, Ольга Леонардовна"/>
              </a:rPr>
              <a:t>О. Л. </a:t>
            </a:r>
            <a:r>
              <a:rPr lang="ru-RU" dirty="0" err="1" smtClean="0">
                <a:latin typeface="Bookman Old Style" pitchFamily="18" charset="0"/>
                <a:hlinkClick r:id="rId13" tooltip="Книппер-Чехова, Ольга Леонардовна"/>
              </a:rPr>
              <a:t>Книппер</a:t>
            </a:r>
            <a:r>
              <a:rPr lang="ru-RU" dirty="0" smtClean="0">
                <a:latin typeface="Bookman Old Style" pitchFamily="18" charset="0"/>
              </a:rPr>
              <a:t>,</a:t>
            </a:r>
          </a:p>
          <a:p>
            <a:r>
              <a:rPr lang="ru-RU" dirty="0" smtClean="0">
                <a:latin typeface="Bookman Old Style" pitchFamily="18" charset="0"/>
              </a:rPr>
              <a:t> </a:t>
            </a:r>
            <a:r>
              <a:rPr lang="ru-RU" dirty="0" err="1" smtClean="0">
                <a:latin typeface="Bookman Old Style" pitchFamily="18" charset="0"/>
              </a:rPr>
              <a:t>Назар</a:t>
            </a:r>
            <a:r>
              <a:rPr lang="ru-RU" dirty="0" smtClean="0">
                <a:latin typeface="Bookman Old Style" pitchFamily="18" charset="0"/>
              </a:rPr>
              <a:t> </a:t>
            </a:r>
            <a:r>
              <a:rPr lang="ru-RU" dirty="0" err="1" smtClean="0">
                <a:latin typeface="Bookman Old Style" pitchFamily="18" charset="0"/>
              </a:rPr>
              <a:t>Авдеевич</a:t>
            </a:r>
            <a:r>
              <a:rPr lang="ru-RU" dirty="0" smtClean="0">
                <a:latin typeface="Bookman Old Style" pitchFamily="18" charset="0"/>
              </a:rPr>
              <a:t> — </a:t>
            </a:r>
            <a:r>
              <a:rPr lang="ru-RU" dirty="0" smtClean="0">
                <a:latin typeface="Bookman Old Style" pitchFamily="18" charset="0"/>
                <a:hlinkClick r:id="rId14" tooltip="Москвин, Иван Михайлович"/>
              </a:rPr>
              <a:t>И. М. Москвин</a:t>
            </a:r>
            <a:r>
              <a:rPr lang="ru-RU" dirty="0" smtClean="0">
                <a:latin typeface="Bookman Old Style" pitchFamily="18" charset="0"/>
              </a:rPr>
              <a:t>,</a:t>
            </a:r>
          </a:p>
          <a:p>
            <a:r>
              <a:rPr lang="ru-RU" dirty="0" smtClean="0">
                <a:latin typeface="Bookman Old Style" pitchFamily="18" charset="0"/>
              </a:rPr>
              <a:t> Миша — Лось,</a:t>
            </a:r>
          </a:p>
          <a:p>
            <a:r>
              <a:rPr lang="ru-RU" dirty="0" smtClean="0">
                <a:latin typeface="Bookman Old Style" pitchFamily="18" charset="0"/>
              </a:rPr>
              <a:t> Егор — М. А. Громов,</a:t>
            </a:r>
          </a:p>
          <a:p>
            <a:r>
              <a:rPr lang="ru-RU" dirty="0" smtClean="0">
                <a:latin typeface="Bookman Old Style" pitchFamily="18" charset="0"/>
              </a:rPr>
              <a:t> Трошин — </a:t>
            </a:r>
            <a:r>
              <a:rPr lang="ru-RU" dirty="0" smtClean="0">
                <a:latin typeface="Bookman Old Style" pitchFamily="18" charset="0"/>
                <a:hlinkClick r:id="rId15" tooltip="Грибунин, Владимир Фёдорович"/>
              </a:rPr>
              <a:t>В. Ф. </a:t>
            </a:r>
            <a:r>
              <a:rPr lang="ru-RU" dirty="0" err="1" smtClean="0">
                <a:latin typeface="Bookman Old Style" pitchFamily="18" charset="0"/>
                <a:hlinkClick r:id="rId15" tooltip="Грибунин, Владимир Фёдорович"/>
              </a:rPr>
              <a:t>Грибунин</a:t>
            </a:r>
            <a:r>
              <a:rPr lang="ru-RU" dirty="0" smtClean="0">
                <a:latin typeface="Bookman Old Style" pitchFamily="18" charset="0"/>
              </a:rPr>
              <a:t>,</a:t>
            </a:r>
          </a:p>
          <a:p>
            <a:r>
              <a:rPr lang="ru-RU" dirty="0" smtClean="0">
                <a:latin typeface="Bookman Old Style" pitchFamily="18" charset="0"/>
              </a:rPr>
              <a:t> Антоновна — Е. П. Муратова, </a:t>
            </a:r>
          </a:p>
          <a:p>
            <a:r>
              <a:rPr lang="ru-RU" dirty="0" smtClean="0">
                <a:latin typeface="Bookman Old Style" pitchFamily="18" charset="0"/>
              </a:rPr>
              <a:t>Фима — </a:t>
            </a:r>
            <a:r>
              <a:rPr lang="ru-RU" dirty="0" smtClean="0">
                <a:latin typeface="Bookman Old Style" pitchFamily="18" charset="0"/>
                <a:hlinkClick r:id="rId16" tooltip="Литовцева, Нина Николаевна"/>
              </a:rPr>
              <a:t>Н. Н. </a:t>
            </a:r>
            <a:r>
              <a:rPr lang="ru-RU" dirty="0" err="1" smtClean="0">
                <a:latin typeface="Bookman Old Style" pitchFamily="18" charset="0"/>
                <a:hlinkClick r:id="rId16" tooltip="Литовцева, Нина Николаевна"/>
              </a:rPr>
              <a:t>Литовцева</a:t>
            </a:r>
            <a:r>
              <a:rPr lang="ru-RU" dirty="0" smtClean="0">
                <a:latin typeface="Bookman Old Style" pitchFamily="18" charset="0"/>
              </a:rPr>
              <a:t>,</a:t>
            </a:r>
          </a:p>
          <a:p>
            <a:r>
              <a:rPr lang="ru-RU" dirty="0" smtClean="0">
                <a:latin typeface="Bookman Old Style" pitchFamily="18" charset="0"/>
              </a:rPr>
              <a:t> </a:t>
            </a:r>
            <a:r>
              <a:rPr lang="ru-RU" dirty="0" err="1" smtClean="0">
                <a:latin typeface="Bookman Old Style" pitchFamily="18" charset="0"/>
              </a:rPr>
              <a:t>Луша</a:t>
            </a:r>
            <a:r>
              <a:rPr lang="ru-RU" dirty="0" smtClean="0">
                <a:latin typeface="Bookman Old Style" pitchFamily="18" charset="0"/>
              </a:rPr>
              <a:t> — </a:t>
            </a:r>
            <a:r>
              <a:rPr lang="ru-RU" dirty="0" smtClean="0">
                <a:latin typeface="Bookman Old Style" pitchFamily="18" charset="0"/>
                <a:hlinkClick r:id="rId17" tooltip="Халютина, Софья Васильевна"/>
              </a:rPr>
              <a:t>С. В. </a:t>
            </a:r>
            <a:r>
              <a:rPr lang="ru-RU" dirty="0" err="1" smtClean="0">
                <a:latin typeface="Bookman Old Style" pitchFamily="18" charset="0"/>
                <a:hlinkClick r:id="rId17" tooltip="Халютина, Софья Васильевна"/>
              </a:rPr>
              <a:t>Халютина</a:t>
            </a:r>
            <a:r>
              <a:rPr lang="ru-RU" dirty="0" smtClean="0">
                <a:latin typeface="Bookman Old Style" pitchFamily="18" charset="0"/>
              </a:rPr>
              <a:t>,</a:t>
            </a:r>
          </a:p>
          <a:p>
            <a:r>
              <a:rPr lang="ru-RU" dirty="0" smtClean="0">
                <a:latin typeface="Bookman Old Style" pitchFamily="18" charset="0"/>
              </a:rPr>
              <a:t> доктор — </a:t>
            </a:r>
            <a:r>
              <a:rPr lang="ru-RU" dirty="0" smtClean="0">
                <a:latin typeface="Bookman Old Style" pitchFamily="18" charset="0"/>
                <a:hlinkClick r:id="rId18" tooltip="Адашев, Александр Иванович"/>
              </a:rPr>
              <a:t>А. И. Адашев</a:t>
            </a:r>
            <a:r>
              <a:rPr lang="ru-RU" dirty="0" smtClean="0"/>
              <a:t>.</a:t>
            </a:r>
            <a:endParaRPr lang="ru-RU" dirty="0"/>
          </a:p>
        </p:txBody>
      </p:sp>
      <p:sp>
        <p:nvSpPr>
          <p:cNvPr id="6" name="Прямоугольник 5"/>
          <p:cNvSpPr/>
          <p:nvPr/>
        </p:nvSpPr>
        <p:spPr>
          <a:xfrm>
            <a:off x="428596" y="2071678"/>
            <a:ext cx="2749471" cy="369332"/>
          </a:xfrm>
          <a:prstGeom prst="rect">
            <a:avLst/>
          </a:prstGeom>
        </p:spPr>
        <p:txBody>
          <a:bodyPr wrap="none">
            <a:spAutoFit/>
          </a:bodyPr>
          <a:lstStyle/>
          <a:p>
            <a:pPr algn="ctr"/>
            <a:r>
              <a:rPr lang="ru-RU" b="1" u="sng" dirty="0" smtClean="0">
                <a:solidFill>
                  <a:srgbClr val="002060"/>
                </a:solidFill>
                <a:latin typeface="Bookman Old Style" pitchFamily="18" charset="0"/>
              </a:rPr>
              <a:t>Действующие лица:</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s://gulaytour.ru/wp-content/uploads/2017/10/1328976912-2-1024x768.jpg"/>
          <p:cNvPicPr>
            <a:picLocks noChangeAspect="1" noChangeArrowheads="1"/>
          </p:cNvPicPr>
          <p:nvPr/>
        </p:nvPicPr>
        <p:blipFill>
          <a:blip r:embed="rId2">
            <a:duotone>
              <a:schemeClr val="bg2">
                <a:shade val="45000"/>
                <a:satMod val="135000"/>
              </a:schemeClr>
              <a:prstClr val="white"/>
            </a:duotone>
          </a:blip>
          <a:srcRect/>
          <a:stretch>
            <a:fillRect/>
          </a:stretch>
        </p:blipFill>
        <p:spPr bwMode="auto">
          <a:xfrm>
            <a:off x="0" y="0"/>
            <a:ext cx="9144000" cy="6858000"/>
          </a:xfrm>
          <a:prstGeom prst="rect">
            <a:avLst/>
          </a:prstGeom>
          <a:noFill/>
        </p:spPr>
      </p:pic>
      <p:sp>
        <p:nvSpPr>
          <p:cNvPr id="4" name="Прямоугольник 3"/>
          <p:cNvSpPr/>
          <p:nvPr/>
        </p:nvSpPr>
        <p:spPr>
          <a:xfrm>
            <a:off x="428596" y="285728"/>
            <a:ext cx="3786214" cy="646331"/>
          </a:xfrm>
          <a:prstGeom prst="rect">
            <a:avLst/>
          </a:prstGeom>
        </p:spPr>
        <p:txBody>
          <a:bodyPr wrap="square">
            <a:spAutoFit/>
          </a:bodyPr>
          <a:lstStyle/>
          <a:p>
            <a:r>
              <a:rPr lang="ru-RU" sz="3600" b="1" dirty="0" smtClean="0">
                <a:solidFill>
                  <a:srgbClr val="002060"/>
                </a:solidFill>
                <a:latin typeface="Bookman Old Style" pitchFamily="18" charset="0"/>
              </a:rPr>
              <a:t>«Варвары»</a:t>
            </a:r>
            <a:endParaRPr lang="ru-RU" sz="3600" dirty="0">
              <a:solidFill>
                <a:srgbClr val="002060"/>
              </a:solidFill>
              <a:latin typeface="Bookman Old Style" pitchFamily="18" charset="0"/>
            </a:endParaRPr>
          </a:p>
        </p:txBody>
      </p:sp>
      <p:sp>
        <p:nvSpPr>
          <p:cNvPr id="5" name="Прямоугольник 4"/>
          <p:cNvSpPr/>
          <p:nvPr/>
        </p:nvSpPr>
        <p:spPr>
          <a:xfrm>
            <a:off x="357126" y="857232"/>
            <a:ext cx="8786874" cy="3570208"/>
          </a:xfrm>
          <a:prstGeom prst="rect">
            <a:avLst/>
          </a:prstGeom>
        </p:spPr>
        <p:txBody>
          <a:bodyPr wrap="square">
            <a:spAutoFit/>
          </a:bodyPr>
          <a:lstStyle/>
          <a:p>
            <a:r>
              <a:rPr lang="ru-RU" sz="1600" dirty="0" smtClean="0">
                <a:latin typeface="Bookman Old Style" pitchFamily="18" charset="0"/>
              </a:rPr>
              <a:t>Впервые напечатано в «Сборнике товарищества «Знание» за 1906 год</a:t>
            </a:r>
            <a:r>
              <a:rPr lang="ru-RU" sz="1600" dirty="0" smtClean="0">
                <a:latin typeface="Bookman Old Style" pitchFamily="18" charset="0"/>
              </a:rPr>
              <a:t>».   В </a:t>
            </a:r>
            <a:r>
              <a:rPr lang="ru-RU" sz="1600" dirty="0" smtClean="0">
                <a:latin typeface="Bookman Old Style" pitchFamily="18" charset="0"/>
              </a:rPr>
              <a:t>том же году пьеса была издана отдельной книгой издательством </a:t>
            </a:r>
            <a:r>
              <a:rPr lang="ru-RU" sz="1600" dirty="0" err="1" smtClean="0">
                <a:latin typeface="Bookman Old Style" pitchFamily="18" charset="0"/>
              </a:rPr>
              <a:t>Дитца</a:t>
            </a:r>
            <a:r>
              <a:rPr lang="ru-RU" sz="1600" dirty="0" smtClean="0">
                <a:latin typeface="Bookman Old Style" pitchFamily="18" charset="0"/>
              </a:rPr>
              <a:t>.</a:t>
            </a:r>
          </a:p>
          <a:p>
            <a:r>
              <a:rPr lang="ru-RU" sz="1600" dirty="0" smtClean="0">
                <a:latin typeface="Bookman Old Style" pitchFamily="18" charset="0"/>
              </a:rPr>
              <a:t>Написана пьеса летом 1905 г</a:t>
            </a:r>
            <a:r>
              <a:rPr lang="ru-RU" sz="1600" dirty="0" smtClean="0">
                <a:latin typeface="Bookman Old Style" pitchFamily="18" charset="0"/>
              </a:rPr>
              <a:t>. </a:t>
            </a:r>
            <a:r>
              <a:rPr lang="ru-RU" sz="1600" dirty="0" smtClean="0">
                <a:latin typeface="Bookman Old Style" pitchFamily="18" charset="0"/>
              </a:rPr>
              <a:t>на даче в Куоккале, под Петербургом.</a:t>
            </a:r>
          </a:p>
          <a:p>
            <a:r>
              <a:rPr lang="ru-RU" sz="1600" dirty="0" smtClean="0">
                <a:latin typeface="Bookman Old Style" pitchFamily="18" charset="0"/>
              </a:rPr>
              <a:t>Сохранилось письмо М. Горького к Н. Д. </a:t>
            </a:r>
            <a:r>
              <a:rPr lang="ru-RU" sz="1600" dirty="0" err="1" smtClean="0">
                <a:latin typeface="Bookman Old Style" pitchFamily="18" charset="0"/>
              </a:rPr>
              <a:t>Красову</a:t>
            </a:r>
            <a:r>
              <a:rPr lang="ru-RU" sz="1600" dirty="0" smtClean="0">
                <a:latin typeface="Bookman Old Style" pitchFamily="18" charset="0"/>
              </a:rPr>
              <a:t>, режиссёру «Петербургского театра» (письмо датируется предположительно 1907 г.). Посоветовав театру избрать для постановки пьесу «Враги», М. Горький указывает, что в случае, если будет решено ставить «Варваров», следует обратить внимание на </a:t>
            </a:r>
            <a:r>
              <a:rPr lang="ru-RU" sz="1600" dirty="0" err="1" smtClean="0">
                <a:latin typeface="Bookman Old Style" pitchFamily="18" charset="0"/>
              </a:rPr>
              <a:t>Монахову</a:t>
            </a:r>
            <a:r>
              <a:rPr lang="ru-RU" sz="1600" dirty="0" smtClean="0">
                <a:latin typeface="Bookman Old Style" pitchFamily="18" charset="0"/>
              </a:rPr>
              <a:t>. «Она, — писал М. Горький, — искренно верит в возможность какой-то великой, пламенной и чистой любви, верит в человека-героя, достойного этой любви</a:t>
            </a:r>
            <a:r>
              <a:rPr lang="ru-RU" sz="1600" dirty="0" smtClean="0">
                <a:latin typeface="Bookman Old Style" pitchFamily="18" charset="0"/>
              </a:rPr>
              <a:t>.</a:t>
            </a:r>
            <a:endParaRPr lang="ru-RU" sz="1600" dirty="0" smtClean="0">
              <a:latin typeface="Bookman Old Style" pitchFamily="18" charset="0"/>
            </a:endParaRPr>
          </a:p>
          <a:p>
            <a:r>
              <a:rPr lang="ru-RU" sz="1600" dirty="0" smtClean="0">
                <a:latin typeface="Bookman Old Style" pitchFamily="18" charset="0"/>
              </a:rPr>
              <a:t>Впервые пьеса была поставлена в России на сцене провинциальных театров (Курск, </a:t>
            </a:r>
            <a:r>
              <a:rPr lang="ru-RU" sz="1600" dirty="0" err="1" smtClean="0">
                <a:latin typeface="Bookman Old Style" pitchFamily="18" charset="0"/>
              </a:rPr>
              <a:t>Екатеринослав</a:t>
            </a:r>
            <a:r>
              <a:rPr lang="ru-RU" sz="1600" dirty="0" smtClean="0">
                <a:latin typeface="Bookman Old Style" pitchFamily="18" charset="0"/>
              </a:rPr>
              <a:t>, Луганск и др.) в мае 1906 г., в том же 1906 г. представление состоялось в Берлине. В 1907 г. пьеса была поставлена в Петербурге, в «Современном театре» и в «Новом </a:t>
            </a:r>
            <a:r>
              <a:rPr lang="ru-RU" sz="1600" dirty="0" err="1" smtClean="0">
                <a:latin typeface="Bookman Old Style" pitchFamily="18" charset="0"/>
              </a:rPr>
              <a:t>Васильеостровском</a:t>
            </a:r>
            <a:r>
              <a:rPr lang="ru-RU" sz="1600" dirty="0" smtClean="0">
                <a:latin typeface="Bookman Old Style" pitchFamily="18" charset="0"/>
              </a:rPr>
              <a:t>».</a:t>
            </a:r>
          </a:p>
          <a:p>
            <a:r>
              <a:rPr lang="ru-RU" dirty="0" smtClean="0"/>
              <a:t> </a:t>
            </a:r>
            <a:endParaRPr lang="ru-RU" dirty="0"/>
          </a:p>
        </p:txBody>
      </p:sp>
      <p:pic>
        <p:nvPicPr>
          <p:cNvPr id="7170" name="Picture 2" descr="http://koledj.ru/tw_refs/2/1043/1043_html_m747c6da8.jpg"/>
          <p:cNvPicPr>
            <a:picLocks noChangeAspect="1" noChangeArrowheads="1"/>
          </p:cNvPicPr>
          <p:nvPr/>
        </p:nvPicPr>
        <p:blipFill>
          <a:blip r:embed="rId3"/>
          <a:srcRect/>
          <a:stretch>
            <a:fillRect/>
          </a:stretch>
        </p:blipFill>
        <p:spPr bwMode="auto">
          <a:xfrm>
            <a:off x="6072198" y="4197554"/>
            <a:ext cx="2786082" cy="2484258"/>
          </a:xfrm>
          <a:prstGeom prst="rect">
            <a:avLst/>
          </a:prstGeom>
          <a:noFill/>
        </p:spPr>
      </p:pic>
      <p:sp>
        <p:nvSpPr>
          <p:cNvPr id="7" name="Прямоугольник 6"/>
          <p:cNvSpPr/>
          <p:nvPr/>
        </p:nvSpPr>
        <p:spPr>
          <a:xfrm>
            <a:off x="1571604" y="5214950"/>
            <a:ext cx="4572000" cy="1323439"/>
          </a:xfrm>
          <a:prstGeom prst="rect">
            <a:avLst/>
          </a:prstGeom>
        </p:spPr>
        <p:txBody>
          <a:bodyPr>
            <a:spAutoFit/>
          </a:bodyPr>
          <a:lstStyle/>
          <a:p>
            <a:pPr algn="ctr"/>
            <a:r>
              <a:rPr lang="ru-RU" sz="1600" b="1" dirty="0" smtClean="0">
                <a:solidFill>
                  <a:srgbClr val="002060"/>
                </a:solidFill>
                <a:latin typeface="Bookman Old Style" pitchFamily="18" charset="0"/>
              </a:rPr>
              <a:t>Сцена из спектакля «Варвары» М. Горького. Ле­нинградский Большой драматический театр им. М. Горького. 1959. Надежда—Т. В. Доронина, Цыганов — В. И. </a:t>
            </a:r>
            <a:r>
              <a:rPr lang="ru-RU" sz="1600" b="1" dirty="0" err="1" smtClean="0">
                <a:solidFill>
                  <a:srgbClr val="002060"/>
                </a:solidFill>
                <a:latin typeface="Bookman Old Style" pitchFamily="18" charset="0"/>
              </a:rPr>
              <a:t>Стржельчик</a:t>
            </a:r>
            <a:r>
              <a:rPr lang="ru-RU" sz="1600" b="1" dirty="0" smtClean="0">
                <a:solidFill>
                  <a:srgbClr val="002060"/>
                </a:solidFill>
                <a:latin typeface="Bookman Old Style" pitchFamily="18" charset="0"/>
              </a:rPr>
              <a:t>.</a:t>
            </a:r>
            <a:endParaRPr lang="ru-RU" sz="1600" dirty="0">
              <a:solidFill>
                <a:srgbClr val="002060"/>
              </a:solidFill>
              <a:latin typeface="Bookman Old Style"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s://gulaytour.ru/wp-content/uploads/2017/10/1328976912-2-1024x768.jpg"/>
          <p:cNvPicPr>
            <a:picLocks noChangeAspect="1" noChangeArrowheads="1"/>
          </p:cNvPicPr>
          <p:nvPr/>
        </p:nvPicPr>
        <p:blipFill>
          <a:blip r:embed="rId2">
            <a:duotone>
              <a:schemeClr val="bg2">
                <a:shade val="45000"/>
                <a:satMod val="135000"/>
              </a:schemeClr>
              <a:prstClr val="white"/>
            </a:duotone>
          </a:blip>
          <a:srcRect/>
          <a:stretch>
            <a:fillRect/>
          </a:stretch>
        </p:blipFill>
        <p:spPr bwMode="auto">
          <a:xfrm>
            <a:off x="0" y="0"/>
            <a:ext cx="9144000" cy="6858000"/>
          </a:xfrm>
          <a:prstGeom prst="rect">
            <a:avLst/>
          </a:prstGeom>
          <a:noFill/>
        </p:spPr>
      </p:pic>
      <p:sp>
        <p:nvSpPr>
          <p:cNvPr id="3" name="Прямоугольник 2"/>
          <p:cNvSpPr/>
          <p:nvPr/>
        </p:nvSpPr>
        <p:spPr>
          <a:xfrm>
            <a:off x="428596" y="285728"/>
            <a:ext cx="3786214" cy="646331"/>
          </a:xfrm>
          <a:prstGeom prst="rect">
            <a:avLst/>
          </a:prstGeom>
        </p:spPr>
        <p:txBody>
          <a:bodyPr wrap="square">
            <a:spAutoFit/>
          </a:bodyPr>
          <a:lstStyle/>
          <a:p>
            <a:r>
              <a:rPr lang="ru-RU" sz="3600" b="1" dirty="0" smtClean="0">
                <a:solidFill>
                  <a:srgbClr val="002060"/>
                </a:solidFill>
                <a:latin typeface="Bookman Old Style" pitchFamily="18" charset="0"/>
              </a:rPr>
              <a:t>«ВРАГИ»</a:t>
            </a:r>
            <a:endParaRPr lang="ru-RU" sz="3600" dirty="0">
              <a:solidFill>
                <a:srgbClr val="002060"/>
              </a:solidFill>
              <a:latin typeface="Bookman Old Style" pitchFamily="18" charset="0"/>
            </a:endParaRPr>
          </a:p>
        </p:txBody>
      </p:sp>
      <p:sp>
        <p:nvSpPr>
          <p:cNvPr id="5" name="Прямоугольник 4"/>
          <p:cNvSpPr/>
          <p:nvPr/>
        </p:nvSpPr>
        <p:spPr>
          <a:xfrm>
            <a:off x="214282" y="785794"/>
            <a:ext cx="8929718" cy="4062651"/>
          </a:xfrm>
          <a:prstGeom prst="rect">
            <a:avLst/>
          </a:prstGeom>
        </p:spPr>
        <p:txBody>
          <a:bodyPr wrap="square">
            <a:spAutoFit/>
          </a:bodyPr>
          <a:lstStyle/>
          <a:p>
            <a:r>
              <a:rPr lang="ru-RU" sz="1600" dirty="0" smtClean="0">
                <a:latin typeface="Bookman Old Style" pitchFamily="18" charset="0"/>
              </a:rPr>
              <a:t>Впервые напечатано в "Сборнике товарищества "Знание" за 1906 </a:t>
            </a:r>
            <a:r>
              <a:rPr lang="ru-RU" sz="1600" dirty="0" smtClean="0">
                <a:latin typeface="Bookman Old Style" pitchFamily="18" charset="0"/>
              </a:rPr>
              <a:t>год"и </a:t>
            </a:r>
            <a:r>
              <a:rPr lang="ru-RU" sz="1600" dirty="0" smtClean="0">
                <a:latin typeface="Bookman Old Style" pitchFamily="18" charset="0"/>
              </a:rPr>
              <a:t>одновременно издана отдельной книгой за границей в издании </a:t>
            </a:r>
            <a:r>
              <a:rPr lang="ru-RU" sz="1600" dirty="0" err="1" smtClean="0">
                <a:latin typeface="Bookman Old Style" pitchFamily="18" charset="0"/>
              </a:rPr>
              <a:t>Дитца</a:t>
            </a:r>
            <a:r>
              <a:rPr lang="ru-RU" sz="1600" dirty="0" smtClean="0">
                <a:latin typeface="Bookman Old Style" pitchFamily="18" charset="0"/>
              </a:rPr>
              <a:t>, </a:t>
            </a:r>
            <a:r>
              <a:rPr lang="ru-RU" sz="1600" dirty="0" smtClean="0">
                <a:latin typeface="Bookman Old Style" pitchFamily="18" charset="0"/>
              </a:rPr>
              <a:t>пьеса была закончена в августе 1906 года </a:t>
            </a:r>
          </a:p>
          <a:p>
            <a:r>
              <a:rPr lang="ru-RU" sz="1600" dirty="0" smtClean="0">
                <a:latin typeface="Bookman Old Style" pitchFamily="18" charset="0"/>
              </a:rPr>
              <a:t>По докладу цензора от 13 февраля 1907 г. пьеса Главным управлением по делам печати была к представлению на сцене запрещена. В докладе цензора говорится: "В этих сценах ярко представляется непримиримая вражда между рабочими и </a:t>
            </a:r>
            <a:r>
              <a:rPr lang="ru-RU" sz="1600" dirty="0" smtClean="0">
                <a:latin typeface="Bookman Old Style" pitchFamily="18" charset="0"/>
              </a:rPr>
              <a:t>работодателями»  (</a:t>
            </a:r>
            <a:r>
              <a:rPr lang="ru-RU" sz="1600" dirty="0" smtClean="0">
                <a:latin typeface="Bookman Old Style" pitchFamily="18" charset="0"/>
              </a:rPr>
              <a:t>см. "Литературная газета". 1936, номер 37, 30 июня).</a:t>
            </a:r>
          </a:p>
          <a:p>
            <a:r>
              <a:rPr lang="ru-RU" sz="1600" dirty="0" smtClean="0">
                <a:latin typeface="Bookman Old Style" pitchFamily="18" charset="0"/>
              </a:rPr>
              <a:t>Впервые на русской сцене пьеса "Враги" была показана лишь Ленинградским государственным академическим театром драмы 25 сентября 1933 г. 10 октября 1935 г. состоялось первое представление пьесы в Московском Художественном академическом театре</a:t>
            </a:r>
            <a:r>
              <a:rPr lang="ru-RU" sz="1600" dirty="0" smtClean="0">
                <a:latin typeface="Bookman Old Style" pitchFamily="18" charset="0"/>
              </a:rPr>
              <a:t>.</a:t>
            </a:r>
            <a:r>
              <a:rPr lang="ru-RU" sz="1600" dirty="0" smtClean="0">
                <a:latin typeface="Bookman Old Style" pitchFamily="18" charset="0"/>
              </a:rPr>
              <a:t> За постановку «Врагов» театр взялся по настоянию Сталина, и в 1935 году этот спектакль был признан эталоном </a:t>
            </a:r>
            <a:r>
              <a:rPr lang="ru-RU" sz="1600" dirty="0" smtClean="0">
                <a:latin typeface="Bookman Old Style" pitchFamily="18" charset="0"/>
                <a:hlinkClick r:id="rId3" tooltip="Социалистический реализм"/>
              </a:rPr>
              <a:t>социалистического </a:t>
            </a:r>
            <a:r>
              <a:rPr lang="ru-RU" sz="1600" dirty="0" smtClean="0">
                <a:latin typeface="Bookman Old Style" pitchFamily="18" charset="0"/>
                <a:hlinkClick r:id="rId3" tooltip="Социалистический реализм"/>
              </a:rPr>
              <a:t>реализма</a:t>
            </a:r>
            <a:r>
              <a:rPr lang="ru-RU" sz="1600" dirty="0" smtClean="0">
                <a:latin typeface="Bookman Old Style" pitchFamily="18" charset="0"/>
              </a:rPr>
              <a:t>.  </a:t>
            </a:r>
            <a:endParaRPr lang="ru-RU" sz="1600" dirty="0" smtClean="0">
              <a:latin typeface="Bookman Old Style" pitchFamily="18" charset="0"/>
            </a:endParaRPr>
          </a:p>
          <a:p>
            <a:r>
              <a:rPr lang="ru-RU" sz="1600" dirty="0" smtClean="0">
                <a:latin typeface="Bookman Old Style" pitchFamily="18" charset="0"/>
              </a:rPr>
              <a:t>Для ленинградского театра М.Горький заново переработал текст пьесы. Помимо многочисленных исправлений и дополнений, М.Горький написал новый конец пьесы</a:t>
            </a:r>
            <a:r>
              <a:rPr lang="ru-RU" dirty="0" smtClean="0"/>
              <a:t>.</a:t>
            </a:r>
            <a:endParaRPr lang="ru-RU" dirty="0"/>
          </a:p>
        </p:txBody>
      </p:sp>
      <p:pic>
        <p:nvPicPr>
          <p:cNvPr id="6146" name="Picture 2" descr="http://to-name.ru/images/historical-events/mhat/vragi.jpg"/>
          <p:cNvPicPr>
            <a:picLocks noChangeAspect="1" noChangeArrowheads="1"/>
          </p:cNvPicPr>
          <p:nvPr/>
        </p:nvPicPr>
        <p:blipFill>
          <a:blip r:embed="rId4"/>
          <a:srcRect/>
          <a:stretch>
            <a:fillRect/>
          </a:stretch>
        </p:blipFill>
        <p:spPr bwMode="auto">
          <a:xfrm>
            <a:off x="214282" y="4786322"/>
            <a:ext cx="2726406" cy="1857364"/>
          </a:xfrm>
          <a:prstGeom prst="rect">
            <a:avLst/>
          </a:prstGeom>
          <a:noFill/>
        </p:spPr>
      </p:pic>
      <p:sp>
        <p:nvSpPr>
          <p:cNvPr id="7" name="Прямоугольник 6"/>
          <p:cNvSpPr/>
          <p:nvPr/>
        </p:nvSpPr>
        <p:spPr>
          <a:xfrm>
            <a:off x="3143240" y="5929330"/>
            <a:ext cx="4572000" cy="646331"/>
          </a:xfrm>
          <a:prstGeom prst="rect">
            <a:avLst/>
          </a:prstGeom>
        </p:spPr>
        <p:txBody>
          <a:bodyPr>
            <a:spAutoFit/>
          </a:bodyPr>
          <a:lstStyle/>
          <a:p>
            <a:r>
              <a:rPr lang="ru-RU" b="1" dirty="0" smtClean="0">
                <a:solidFill>
                  <a:srgbClr val="002060"/>
                </a:solidFill>
                <a:latin typeface="Bookman Old Style" pitchFamily="18" charset="0"/>
                <a:hlinkClick r:id="rId5" tooltip="Московский Художественный академический театр"/>
              </a:rPr>
              <a:t>МХАТ</a:t>
            </a:r>
            <a:r>
              <a:rPr lang="ru-RU" b="1" dirty="0" smtClean="0">
                <a:solidFill>
                  <a:srgbClr val="002060"/>
                </a:solidFill>
                <a:latin typeface="Bookman Old Style" pitchFamily="18" charset="0"/>
              </a:rPr>
              <a:t>. Сцена из спектакля «Враги» </a:t>
            </a:r>
            <a:r>
              <a:rPr lang="ru-RU" b="1" dirty="0" smtClean="0">
                <a:solidFill>
                  <a:srgbClr val="002060"/>
                </a:solidFill>
                <a:latin typeface="Bookman Old Style" pitchFamily="18" charset="0"/>
                <a:hlinkClick r:id="rId6" tooltip="Максим Горький - биография"/>
              </a:rPr>
              <a:t>Максима Горького</a:t>
            </a:r>
            <a:r>
              <a:rPr lang="ru-RU" b="1" dirty="0" smtClean="0">
                <a:solidFill>
                  <a:srgbClr val="002060"/>
                </a:solidFill>
                <a:latin typeface="Bookman Old Style" pitchFamily="18" charset="0"/>
              </a:rPr>
              <a:t>. 1935</a:t>
            </a:r>
            <a:endParaRPr lang="ru-RU" b="1" dirty="0">
              <a:solidFill>
                <a:srgbClr val="002060"/>
              </a:solidFill>
              <a:latin typeface="Bookman Old Style"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s://gulaytour.ru/wp-content/uploads/2017/10/1328976912-2-1024x768.jpg"/>
          <p:cNvPicPr>
            <a:picLocks noChangeAspect="1" noChangeArrowheads="1"/>
          </p:cNvPicPr>
          <p:nvPr/>
        </p:nvPicPr>
        <p:blipFill>
          <a:blip r:embed="rId2">
            <a:duotone>
              <a:schemeClr val="bg2">
                <a:shade val="45000"/>
                <a:satMod val="135000"/>
              </a:schemeClr>
              <a:prstClr val="white"/>
            </a:duotone>
          </a:blip>
          <a:srcRect/>
          <a:stretch>
            <a:fillRect/>
          </a:stretch>
        </p:blipFill>
        <p:spPr bwMode="auto">
          <a:xfrm>
            <a:off x="0" y="0"/>
            <a:ext cx="9144000" cy="6858000"/>
          </a:xfrm>
          <a:prstGeom prst="rect">
            <a:avLst/>
          </a:prstGeom>
          <a:noFill/>
        </p:spPr>
      </p:pic>
      <p:pic>
        <p:nvPicPr>
          <p:cNvPr id="1026" name="Picture 2" descr="C:\Users\91\Desktop\листая старые афиши\последние 2000\последние афиша.jpg"/>
          <p:cNvPicPr>
            <a:picLocks noChangeAspect="1" noChangeArrowheads="1"/>
          </p:cNvPicPr>
          <p:nvPr/>
        </p:nvPicPr>
        <p:blipFill>
          <a:blip r:embed="rId3" cstate="print"/>
          <a:srcRect/>
          <a:stretch>
            <a:fillRect/>
          </a:stretch>
        </p:blipFill>
        <p:spPr bwMode="auto">
          <a:xfrm>
            <a:off x="214282" y="142852"/>
            <a:ext cx="3806905" cy="5329019"/>
          </a:xfrm>
          <a:prstGeom prst="rect">
            <a:avLst/>
          </a:prstGeom>
          <a:noFill/>
        </p:spPr>
      </p:pic>
      <p:sp>
        <p:nvSpPr>
          <p:cNvPr id="1027" name="Rectangle 3"/>
          <p:cNvSpPr>
            <a:spLocks noChangeArrowheads="1"/>
          </p:cNvSpPr>
          <p:nvPr/>
        </p:nvSpPr>
        <p:spPr bwMode="auto">
          <a:xfrm>
            <a:off x="4071934" y="1357298"/>
            <a:ext cx="5072066" cy="5355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69875" algn="l"/>
              </a:tabLst>
            </a:pPr>
            <a:r>
              <a:rPr kumimoji="0" lang="ru-RU" b="0"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МАКСИМ ГОРЬКИЙ</a:t>
            </a:r>
            <a:br>
              <a:rPr kumimoji="0" lang="ru-RU" b="0"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br>
            <a:r>
              <a:rPr kumimoji="0" lang="ru-RU" b="1"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ПОСЛЕДНИЕ</a:t>
            </a:r>
            <a:r>
              <a:rPr kumimoji="0" lang="ru-RU" b="0"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
            </a:r>
            <a:br>
              <a:rPr kumimoji="0" lang="ru-RU" b="0"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br>
            <a:r>
              <a:rPr kumimoji="0" lang="ru-RU" b="0"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Постановка </a:t>
            </a:r>
            <a:r>
              <a:rPr kumimoji="0" lang="ru-RU" b="0" i="0" u="none" strike="noStrike" cap="none" normalizeH="0" baseline="0" dirty="0" err="1" smtClean="0">
                <a:ln>
                  <a:noFill/>
                </a:ln>
                <a:solidFill>
                  <a:schemeClr val="tx1"/>
                </a:solidFill>
                <a:effectLst/>
                <a:latin typeface="Bookman Old Style" pitchFamily="18" charset="0"/>
                <a:ea typeface="Times New Roman" pitchFamily="18" charset="0"/>
                <a:cs typeface="Times New Roman" pitchFamily="18" charset="0"/>
              </a:rPr>
              <a:t>засл</a:t>
            </a:r>
            <a:r>
              <a:rPr kumimoji="0" lang="ru-RU" b="0"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 деятеля искусств России Александра Михайлова</a:t>
            </a:r>
            <a:br>
              <a:rPr kumimoji="0" lang="ru-RU" b="0"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br>
            <a:r>
              <a:rPr kumimoji="0" lang="ru-RU" b="0"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Художник – Владимир Королев </a:t>
            </a:r>
            <a:br>
              <a:rPr kumimoji="0" lang="ru-RU" b="0"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br>
            <a:r>
              <a:rPr kumimoji="0" lang="ru-RU" b="0"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
            </a:r>
            <a:br>
              <a:rPr kumimoji="0" lang="ru-RU" b="0"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br>
            <a:endParaRPr kumimoji="0" lang="ru-RU" b="0" i="0" u="none" strike="noStrike" cap="none" normalizeH="0" baseline="0" dirty="0" smtClean="0">
              <a:ln>
                <a:noFill/>
              </a:ln>
              <a:solidFill>
                <a:schemeClr val="tx1"/>
              </a:solidFill>
              <a:effectLst/>
              <a:latin typeface="Bookman Old Style"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69875" algn="l"/>
              </a:tabLst>
            </a:pPr>
            <a:r>
              <a:rPr kumimoji="0" lang="ru-RU" b="0"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«Эмоциональная, томительно-щемящая тональность спектакля напоминает атмосферу рассказов Л.Андреева. Порой, кажется, что режиссер сознательно наделяет главного героя Коломийцева чертами губернатора из одноименного рассказа Андреева…. Им всем, жившим в начале века, не удалось предотвратить кровавого исхода. И только вырастившая их всех Няня, как символ навсегда уходящей России, горько вздыхает: «Последние мои ….».</a:t>
            </a:r>
            <a:endParaRPr kumimoji="0" lang="ru-RU" b="0" i="0" u="none" strike="noStrike" cap="none" normalizeH="0" baseline="0" dirty="0" smtClean="0">
              <a:ln>
                <a:noFill/>
              </a:ln>
              <a:solidFill>
                <a:schemeClr val="tx1"/>
              </a:solidFill>
              <a:effectLst/>
              <a:latin typeface="Bookman Old Style" pitchFamily="18" charset="0"/>
              <a:cs typeface="Arial" pitchFamily="34" charset="0"/>
            </a:endParaRPr>
          </a:p>
        </p:txBody>
      </p:sp>
      <p:sp>
        <p:nvSpPr>
          <p:cNvPr id="5" name="Прямоугольник 4"/>
          <p:cNvSpPr/>
          <p:nvPr/>
        </p:nvSpPr>
        <p:spPr>
          <a:xfrm>
            <a:off x="142844" y="5572140"/>
            <a:ext cx="3857652" cy="923330"/>
          </a:xfrm>
          <a:prstGeom prst="rect">
            <a:avLst/>
          </a:prstGeom>
        </p:spPr>
        <p:txBody>
          <a:bodyPr wrap="square">
            <a:spAutoFit/>
          </a:bodyPr>
          <a:lstStyle/>
          <a:p>
            <a:pPr algn="ctr"/>
            <a:r>
              <a:rPr lang="ru-RU" b="1" dirty="0" smtClean="0">
                <a:latin typeface="Bookman Old Style" pitchFamily="18" charset="0"/>
              </a:rPr>
              <a:t>Премьера спектакля состоялась 29 сентября  2000 года</a:t>
            </a:r>
            <a:endParaRPr lang="ru-RU" b="1" dirty="0">
              <a:latin typeface="Bookman Old Style" pitchFamily="18" charset="0"/>
            </a:endParaRPr>
          </a:p>
        </p:txBody>
      </p:sp>
      <p:pic>
        <p:nvPicPr>
          <p:cNvPr id="1029" name="Picture 5" descr="http://www.teatr.orel.ru/img/logo.jpg"/>
          <p:cNvPicPr>
            <a:picLocks noChangeAspect="1" noChangeArrowheads="1"/>
          </p:cNvPicPr>
          <p:nvPr/>
        </p:nvPicPr>
        <p:blipFill>
          <a:blip r:embed="rId4"/>
          <a:srcRect/>
          <a:stretch>
            <a:fillRect/>
          </a:stretch>
        </p:blipFill>
        <p:spPr bwMode="auto">
          <a:xfrm>
            <a:off x="6286512" y="214290"/>
            <a:ext cx="2486025" cy="90487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s://gulaytour.ru/wp-content/uploads/2017/10/1328976912-2-1024x768.jpg"/>
          <p:cNvPicPr>
            <a:picLocks noChangeAspect="1" noChangeArrowheads="1"/>
          </p:cNvPicPr>
          <p:nvPr/>
        </p:nvPicPr>
        <p:blipFill>
          <a:blip r:embed="rId2">
            <a:duotone>
              <a:schemeClr val="bg2">
                <a:shade val="45000"/>
                <a:satMod val="135000"/>
              </a:schemeClr>
              <a:prstClr val="white"/>
            </a:duotone>
          </a:blip>
          <a:srcRect/>
          <a:stretch>
            <a:fillRect/>
          </a:stretch>
        </p:blipFill>
        <p:spPr bwMode="auto">
          <a:xfrm>
            <a:off x="0" y="0"/>
            <a:ext cx="9144000" cy="6858000"/>
          </a:xfrm>
          <a:prstGeom prst="rect">
            <a:avLst/>
          </a:prstGeom>
          <a:noFill/>
        </p:spPr>
      </p:pic>
      <p:sp>
        <p:nvSpPr>
          <p:cNvPr id="3073" name="Rectangle 1"/>
          <p:cNvSpPr>
            <a:spLocks noChangeArrowheads="1"/>
          </p:cNvSpPr>
          <p:nvPr/>
        </p:nvSpPr>
        <p:spPr bwMode="auto">
          <a:xfrm>
            <a:off x="214282" y="714356"/>
            <a:ext cx="392909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69875" algn="l"/>
              </a:tabLst>
            </a:pPr>
            <a:r>
              <a:rPr kumimoji="0" lang="ru-RU" sz="1600" b="0" i="0" u="none" strike="noStrike" cap="none" normalizeH="0" baseline="0" dirty="0" smtClean="0">
                <a:ln>
                  <a:noFill/>
                </a:ln>
                <a:effectLst/>
                <a:latin typeface="Bookman Old Style" pitchFamily="18" charset="0"/>
                <a:ea typeface="Times New Roman" pitchFamily="18" charset="0"/>
                <a:cs typeface="Times New Roman" pitchFamily="18" charset="0"/>
              </a:rPr>
              <a:t>Иван Коломийцев – </a:t>
            </a:r>
            <a:r>
              <a:rPr kumimoji="0" lang="ru-RU" sz="1600" b="0" i="0" u="none" strike="noStrike" cap="none" normalizeH="0" baseline="0" dirty="0" smtClean="0">
                <a:ln>
                  <a:noFill/>
                </a:ln>
                <a:effectLst/>
                <a:latin typeface="Bookman Old Style" pitchFamily="18" charset="0"/>
                <a:ea typeface="Times New Roman" pitchFamily="18" charset="0"/>
                <a:cs typeface="Times New Roman" pitchFamily="18" charset="0"/>
                <a:hlinkClick r:id="rId3"/>
              </a:rPr>
              <a:t>Евгений </a:t>
            </a:r>
            <a:r>
              <a:rPr kumimoji="0" lang="ru-RU" sz="1600" b="0" i="0" u="none" strike="noStrike" cap="none" normalizeH="0" baseline="0" dirty="0" err="1" smtClean="0">
                <a:ln>
                  <a:noFill/>
                </a:ln>
                <a:effectLst/>
                <a:latin typeface="Bookman Old Style" pitchFamily="18" charset="0"/>
                <a:ea typeface="Times New Roman" pitchFamily="18" charset="0"/>
                <a:cs typeface="Times New Roman" pitchFamily="18" charset="0"/>
                <a:hlinkClick r:id="rId3"/>
              </a:rPr>
              <a:t>Безрукавый</a:t>
            </a:r>
            <a:r>
              <a:rPr kumimoji="0" lang="ru-RU" sz="1600" b="0" i="0" u="none" strike="noStrike" cap="none" normalizeH="0" baseline="0" dirty="0" smtClean="0">
                <a:ln>
                  <a:noFill/>
                </a:ln>
                <a:effectLst/>
                <a:latin typeface="Bookman Old Style" pitchFamily="18" charset="0"/>
                <a:ea typeface="Times New Roman" pitchFamily="18" charset="0"/>
                <a:cs typeface="Times New Roman" pitchFamily="18" charset="0"/>
              </a:rPr>
              <a:t/>
            </a:r>
            <a:br>
              <a:rPr kumimoji="0" lang="ru-RU" sz="1600" b="0" i="0" u="none" strike="noStrike" cap="none" normalizeH="0" baseline="0" dirty="0" smtClean="0">
                <a:ln>
                  <a:noFill/>
                </a:ln>
                <a:effectLst/>
                <a:latin typeface="Bookman Old Style" pitchFamily="18" charset="0"/>
                <a:ea typeface="Times New Roman" pitchFamily="18" charset="0"/>
                <a:cs typeface="Times New Roman" pitchFamily="18" charset="0"/>
              </a:rPr>
            </a:br>
            <a:r>
              <a:rPr kumimoji="0" lang="ru-RU" sz="1600" b="0" i="0" u="none" strike="noStrike" cap="none" normalizeH="0" baseline="0" dirty="0" smtClean="0">
                <a:ln>
                  <a:noFill/>
                </a:ln>
                <a:effectLst/>
                <a:latin typeface="Bookman Old Style" pitchFamily="18" charset="0"/>
                <a:ea typeface="Times New Roman" pitchFamily="18" charset="0"/>
                <a:cs typeface="Times New Roman" pitchFamily="18" charset="0"/>
              </a:rPr>
              <a:t>Яков Коломийцев – Владимир Крашенинников</a:t>
            </a:r>
            <a:br>
              <a:rPr kumimoji="0" lang="ru-RU" sz="1600" b="0" i="0" u="none" strike="noStrike" cap="none" normalizeH="0" baseline="0" dirty="0" smtClean="0">
                <a:ln>
                  <a:noFill/>
                </a:ln>
                <a:effectLst/>
                <a:latin typeface="Bookman Old Style" pitchFamily="18" charset="0"/>
                <a:ea typeface="Times New Roman" pitchFamily="18" charset="0"/>
                <a:cs typeface="Times New Roman" pitchFamily="18" charset="0"/>
              </a:rPr>
            </a:br>
            <a:r>
              <a:rPr kumimoji="0" lang="ru-RU" sz="1600" b="0" i="0" u="none" strike="noStrike" cap="none" normalizeH="0" baseline="0" dirty="0" smtClean="0">
                <a:ln>
                  <a:noFill/>
                </a:ln>
                <a:effectLst/>
                <a:latin typeface="Bookman Old Style" pitchFamily="18" charset="0"/>
                <a:ea typeface="Times New Roman" pitchFamily="18" charset="0"/>
                <a:cs typeface="Times New Roman" pitchFamily="18" charset="0"/>
              </a:rPr>
              <a:t>Софья Коломийцева – </a:t>
            </a:r>
            <a:r>
              <a:rPr kumimoji="0" lang="ru-RU" sz="1600" b="0" i="0" u="none" strike="noStrike" cap="none" normalizeH="0" baseline="0" dirty="0" err="1" smtClean="0">
                <a:ln>
                  <a:noFill/>
                </a:ln>
                <a:effectLst/>
                <a:latin typeface="Bookman Old Style" pitchFamily="18" charset="0"/>
                <a:ea typeface="Times New Roman" pitchFamily="18" charset="0"/>
                <a:cs typeface="Times New Roman" pitchFamily="18" charset="0"/>
                <a:hlinkClick r:id="rId4"/>
              </a:rPr>
              <a:t>засл</a:t>
            </a:r>
            <a:r>
              <a:rPr kumimoji="0" lang="ru-RU" sz="1600" b="0" i="0" u="none" strike="noStrike" cap="none" normalizeH="0" baseline="0" dirty="0" smtClean="0">
                <a:ln>
                  <a:noFill/>
                </a:ln>
                <a:effectLst/>
                <a:latin typeface="Bookman Old Style" pitchFamily="18" charset="0"/>
                <a:ea typeface="Times New Roman" pitchFamily="18" charset="0"/>
                <a:cs typeface="Times New Roman" pitchFamily="18" charset="0"/>
                <a:hlinkClick r:id="rId4"/>
              </a:rPr>
              <a:t>. арт. России </a:t>
            </a:r>
            <a:r>
              <a:rPr kumimoji="0" lang="ru-RU" sz="1600" b="0" i="0" u="none" strike="noStrike" cap="none" normalizeH="0" baseline="0" dirty="0" err="1" smtClean="0">
                <a:ln>
                  <a:noFill/>
                </a:ln>
                <a:effectLst/>
                <a:latin typeface="Bookman Old Style" pitchFamily="18" charset="0"/>
                <a:ea typeface="Times New Roman" pitchFamily="18" charset="0"/>
                <a:cs typeface="Times New Roman" pitchFamily="18" charset="0"/>
                <a:hlinkClick r:id="rId4"/>
              </a:rPr>
              <a:t>Нонна</a:t>
            </a:r>
            <a:r>
              <a:rPr kumimoji="0" lang="ru-RU" sz="1600" b="0" i="0" u="none" strike="noStrike" cap="none" normalizeH="0" baseline="0" dirty="0" smtClean="0">
                <a:ln>
                  <a:noFill/>
                </a:ln>
                <a:effectLst/>
                <a:latin typeface="Bookman Old Style" pitchFamily="18" charset="0"/>
                <a:ea typeface="Times New Roman" pitchFamily="18" charset="0"/>
                <a:cs typeface="Times New Roman" pitchFamily="18" charset="0"/>
                <a:hlinkClick r:id="rId4"/>
              </a:rPr>
              <a:t> Исаева</a:t>
            </a:r>
            <a:r>
              <a:rPr kumimoji="0" lang="ru-RU" sz="1600" b="0" i="0" u="none" strike="noStrike" cap="none" normalizeH="0" baseline="0" dirty="0" smtClean="0">
                <a:ln>
                  <a:noFill/>
                </a:ln>
                <a:effectLst/>
                <a:latin typeface="Bookman Old Style" pitchFamily="18" charset="0"/>
                <a:ea typeface="Times New Roman" pitchFamily="18" charset="0"/>
                <a:cs typeface="Times New Roman" pitchFamily="18" charset="0"/>
              </a:rPr>
              <a:t/>
            </a:r>
            <a:br>
              <a:rPr kumimoji="0" lang="ru-RU" sz="1600" b="0" i="0" u="none" strike="noStrike" cap="none" normalizeH="0" baseline="0" dirty="0" smtClean="0">
                <a:ln>
                  <a:noFill/>
                </a:ln>
                <a:effectLst/>
                <a:latin typeface="Bookman Old Style" pitchFamily="18" charset="0"/>
                <a:ea typeface="Times New Roman" pitchFamily="18" charset="0"/>
                <a:cs typeface="Times New Roman" pitchFamily="18" charset="0"/>
              </a:rPr>
            </a:br>
            <a:r>
              <a:rPr kumimoji="0" lang="ru-RU" sz="1600" b="0" i="0" u="none" strike="noStrike" cap="none" normalizeH="0" baseline="0" dirty="0" smtClean="0">
                <a:ln>
                  <a:noFill/>
                </a:ln>
                <a:effectLst/>
                <a:latin typeface="Bookman Old Style" pitchFamily="18" charset="0"/>
                <a:ea typeface="Times New Roman" pitchFamily="18" charset="0"/>
                <a:cs typeface="Times New Roman" pitchFamily="18" charset="0"/>
              </a:rPr>
              <a:t>Александр – </a:t>
            </a:r>
            <a:r>
              <a:rPr kumimoji="0" lang="ru-RU" sz="1600" b="0" i="0" u="none" strike="noStrike" cap="none" normalizeH="0" baseline="0" dirty="0" smtClean="0">
                <a:ln>
                  <a:noFill/>
                </a:ln>
                <a:effectLst/>
                <a:latin typeface="Bookman Old Style" pitchFamily="18" charset="0"/>
                <a:ea typeface="Times New Roman" pitchFamily="18" charset="0"/>
                <a:cs typeface="Times New Roman" pitchFamily="18" charset="0"/>
                <a:hlinkClick r:id="rId5"/>
              </a:rPr>
              <a:t>Николай Рожков</a:t>
            </a:r>
            <a:r>
              <a:rPr kumimoji="0" lang="ru-RU" sz="1600" b="0" i="0" u="none" strike="noStrike" cap="none" normalizeH="0" baseline="0" dirty="0" smtClean="0">
                <a:ln>
                  <a:noFill/>
                </a:ln>
                <a:effectLst/>
                <a:latin typeface="Bookman Old Style" pitchFamily="18" charset="0"/>
                <a:ea typeface="Times New Roman" pitchFamily="18" charset="0"/>
                <a:cs typeface="Times New Roman" pitchFamily="18" charset="0"/>
              </a:rPr>
              <a:t/>
            </a:r>
            <a:br>
              <a:rPr kumimoji="0" lang="ru-RU" sz="1600" b="0" i="0" u="none" strike="noStrike" cap="none" normalizeH="0" baseline="0" dirty="0" smtClean="0">
                <a:ln>
                  <a:noFill/>
                </a:ln>
                <a:effectLst/>
                <a:latin typeface="Bookman Old Style" pitchFamily="18" charset="0"/>
                <a:ea typeface="Times New Roman" pitchFamily="18" charset="0"/>
                <a:cs typeface="Times New Roman" pitchFamily="18" charset="0"/>
              </a:rPr>
            </a:br>
            <a:r>
              <a:rPr kumimoji="0" lang="ru-RU" sz="1600" b="0" i="0" u="none" strike="noStrike" cap="none" normalizeH="0" baseline="0" dirty="0" smtClean="0">
                <a:ln>
                  <a:noFill/>
                </a:ln>
                <a:effectLst/>
                <a:latin typeface="Bookman Old Style" pitchFamily="18" charset="0"/>
                <a:ea typeface="Times New Roman" pitchFamily="18" charset="0"/>
                <a:cs typeface="Times New Roman" pitchFamily="18" charset="0"/>
              </a:rPr>
              <a:t>Надежда – </a:t>
            </a:r>
            <a:r>
              <a:rPr kumimoji="0" lang="ru-RU" sz="1600" b="0" i="0" u="none" strike="noStrike" cap="none" normalizeH="0" baseline="0" dirty="0" smtClean="0">
                <a:ln>
                  <a:noFill/>
                </a:ln>
                <a:effectLst/>
                <a:latin typeface="Bookman Old Style" pitchFamily="18" charset="0"/>
                <a:ea typeface="Times New Roman" pitchFamily="18" charset="0"/>
                <a:cs typeface="Times New Roman" pitchFamily="18" charset="0"/>
                <a:hlinkClick r:id="rId6"/>
              </a:rPr>
              <a:t>Ирина Агейкина</a:t>
            </a:r>
            <a:r>
              <a:rPr kumimoji="0" lang="ru-RU" sz="1600" b="0" i="0" u="none" strike="noStrike" cap="none" normalizeH="0" baseline="0" dirty="0" smtClean="0">
                <a:ln>
                  <a:noFill/>
                </a:ln>
                <a:effectLst/>
                <a:latin typeface="Bookman Old Style" pitchFamily="18" charset="0"/>
                <a:ea typeface="Times New Roman" pitchFamily="18" charset="0"/>
                <a:cs typeface="Times New Roman" pitchFamily="18" charset="0"/>
              </a:rPr>
              <a:t/>
            </a:r>
            <a:br>
              <a:rPr kumimoji="0" lang="ru-RU" sz="1600" b="0" i="0" u="none" strike="noStrike" cap="none" normalizeH="0" baseline="0" dirty="0" smtClean="0">
                <a:ln>
                  <a:noFill/>
                </a:ln>
                <a:effectLst/>
                <a:latin typeface="Bookman Old Style" pitchFamily="18" charset="0"/>
                <a:ea typeface="Times New Roman" pitchFamily="18" charset="0"/>
                <a:cs typeface="Times New Roman" pitchFamily="18" charset="0"/>
              </a:rPr>
            </a:br>
            <a:r>
              <a:rPr kumimoji="0" lang="ru-RU" sz="1600" b="0" i="0" u="none" strike="noStrike" cap="none" normalizeH="0" baseline="0" dirty="0" smtClean="0">
                <a:ln>
                  <a:noFill/>
                </a:ln>
                <a:effectLst/>
                <a:latin typeface="Bookman Old Style" pitchFamily="18" charset="0"/>
                <a:ea typeface="Times New Roman" pitchFamily="18" charset="0"/>
                <a:cs typeface="Times New Roman" pitchFamily="18" charset="0"/>
              </a:rPr>
              <a:t>Любовь – </a:t>
            </a:r>
            <a:r>
              <a:rPr kumimoji="0" lang="ru-RU" sz="1600" b="0" i="0" u="none" strike="noStrike" cap="none" normalizeH="0" baseline="0" dirty="0" err="1" smtClean="0">
                <a:ln>
                  <a:noFill/>
                </a:ln>
                <a:effectLst/>
                <a:latin typeface="Bookman Old Style" pitchFamily="18" charset="0"/>
                <a:ea typeface="Times New Roman" pitchFamily="18" charset="0"/>
                <a:cs typeface="Times New Roman" pitchFamily="18" charset="0"/>
                <a:hlinkClick r:id="rId7"/>
              </a:rPr>
              <a:t>засл</a:t>
            </a:r>
            <a:r>
              <a:rPr kumimoji="0" lang="ru-RU" sz="1600" b="0" i="0" u="none" strike="noStrike" cap="none" normalizeH="0" baseline="0" dirty="0" smtClean="0">
                <a:ln>
                  <a:noFill/>
                </a:ln>
                <a:effectLst/>
                <a:latin typeface="Bookman Old Style" pitchFamily="18" charset="0"/>
                <a:ea typeface="Times New Roman" pitchFamily="18" charset="0"/>
                <a:cs typeface="Times New Roman" pitchFamily="18" charset="0"/>
                <a:hlinkClick r:id="rId7"/>
              </a:rPr>
              <a:t>. арт.Татарстана Е.Крайняя</a:t>
            </a:r>
            <a:r>
              <a:rPr kumimoji="0" lang="ru-RU" sz="1600" b="0" i="0" u="none" strike="noStrike" cap="none" normalizeH="0" baseline="0" dirty="0" smtClean="0">
                <a:ln>
                  <a:noFill/>
                </a:ln>
                <a:effectLst/>
                <a:latin typeface="Bookman Old Style" pitchFamily="18" charset="0"/>
                <a:ea typeface="Times New Roman" pitchFamily="18" charset="0"/>
                <a:cs typeface="Times New Roman" pitchFamily="18" charset="0"/>
              </a:rPr>
              <a:t/>
            </a:r>
            <a:br>
              <a:rPr kumimoji="0" lang="ru-RU" sz="1600" b="0" i="0" u="none" strike="noStrike" cap="none" normalizeH="0" baseline="0" dirty="0" smtClean="0">
                <a:ln>
                  <a:noFill/>
                </a:ln>
                <a:effectLst/>
                <a:latin typeface="Bookman Old Style" pitchFamily="18" charset="0"/>
                <a:ea typeface="Times New Roman" pitchFamily="18" charset="0"/>
                <a:cs typeface="Times New Roman" pitchFamily="18" charset="0"/>
              </a:rPr>
            </a:br>
            <a:r>
              <a:rPr kumimoji="0" lang="ru-RU" sz="1600" b="0" i="0" u="none" strike="noStrike" cap="none" normalizeH="0" baseline="0" dirty="0" smtClean="0">
                <a:ln>
                  <a:noFill/>
                </a:ln>
                <a:effectLst/>
                <a:latin typeface="Bookman Old Style" pitchFamily="18" charset="0"/>
                <a:ea typeface="Times New Roman" pitchFamily="18" charset="0"/>
                <a:cs typeface="Times New Roman" pitchFamily="18" charset="0"/>
              </a:rPr>
              <a:t>Петр – </a:t>
            </a:r>
            <a:r>
              <a:rPr kumimoji="0" lang="ru-RU" sz="1600" b="0" i="0" u="none" strike="noStrike" cap="none" normalizeH="0" baseline="0" dirty="0" smtClean="0">
                <a:ln>
                  <a:noFill/>
                </a:ln>
                <a:effectLst/>
                <a:latin typeface="Bookman Old Style" pitchFamily="18" charset="0"/>
                <a:ea typeface="Times New Roman" pitchFamily="18" charset="0"/>
                <a:cs typeface="Times New Roman" pitchFamily="18" charset="0"/>
                <a:hlinkClick r:id="rId8"/>
              </a:rPr>
              <a:t>Стас Иванов</a:t>
            </a:r>
            <a:r>
              <a:rPr kumimoji="0" lang="ru-RU" sz="1600" b="0" i="0" u="none" strike="noStrike" cap="none" normalizeH="0" baseline="0" dirty="0" smtClean="0">
                <a:ln>
                  <a:noFill/>
                </a:ln>
                <a:effectLst/>
                <a:latin typeface="Bookman Old Style" pitchFamily="18" charset="0"/>
                <a:ea typeface="Times New Roman" pitchFamily="18" charset="0"/>
                <a:cs typeface="Times New Roman" pitchFamily="18" charset="0"/>
              </a:rPr>
              <a:t>, </a:t>
            </a:r>
            <a:r>
              <a:rPr kumimoji="0" lang="ru-RU" sz="1600" b="0" i="0" u="none" strike="noStrike" cap="none" normalizeH="0" baseline="0" dirty="0" smtClean="0">
                <a:ln>
                  <a:noFill/>
                </a:ln>
                <a:effectLst/>
                <a:latin typeface="Bookman Old Style" pitchFamily="18" charset="0"/>
                <a:ea typeface="Times New Roman" pitchFamily="18" charset="0"/>
                <a:cs typeface="Times New Roman" pitchFamily="18" charset="0"/>
                <a:hlinkClick r:id="rId9"/>
              </a:rPr>
              <a:t>Сергей Горбачев</a:t>
            </a:r>
            <a:r>
              <a:rPr kumimoji="0" lang="ru-RU" sz="1600" b="0" i="0" u="none" strike="noStrike" cap="none" normalizeH="0" baseline="0" dirty="0" smtClean="0">
                <a:ln>
                  <a:noFill/>
                </a:ln>
                <a:effectLst/>
                <a:latin typeface="Bookman Old Style" pitchFamily="18" charset="0"/>
                <a:ea typeface="Times New Roman" pitchFamily="18" charset="0"/>
                <a:cs typeface="Times New Roman" pitchFamily="18" charset="0"/>
              </a:rPr>
              <a:t/>
            </a:r>
            <a:br>
              <a:rPr kumimoji="0" lang="ru-RU" sz="1600" b="0" i="0" u="none" strike="noStrike" cap="none" normalizeH="0" baseline="0" dirty="0" smtClean="0">
                <a:ln>
                  <a:noFill/>
                </a:ln>
                <a:effectLst/>
                <a:latin typeface="Bookman Old Style" pitchFamily="18" charset="0"/>
                <a:ea typeface="Times New Roman" pitchFamily="18" charset="0"/>
                <a:cs typeface="Times New Roman" pitchFamily="18" charset="0"/>
              </a:rPr>
            </a:br>
            <a:r>
              <a:rPr kumimoji="0" lang="ru-RU" sz="1600" b="0" i="0" u="none" strike="noStrike" cap="none" normalizeH="0" baseline="0" dirty="0" smtClean="0">
                <a:ln>
                  <a:noFill/>
                </a:ln>
                <a:effectLst/>
                <a:latin typeface="Bookman Old Style" pitchFamily="18" charset="0"/>
                <a:ea typeface="Times New Roman" pitchFamily="18" charset="0"/>
                <a:cs typeface="Times New Roman" pitchFamily="18" charset="0"/>
              </a:rPr>
              <a:t>Вера – </a:t>
            </a:r>
            <a:r>
              <a:rPr kumimoji="0" lang="ru-RU" sz="1600" b="0" i="0" u="none" strike="noStrike" cap="none" normalizeH="0" baseline="0" dirty="0" err="1" smtClean="0">
                <a:ln>
                  <a:noFill/>
                </a:ln>
                <a:effectLst/>
                <a:latin typeface="Bookman Old Style" pitchFamily="18" charset="0"/>
                <a:ea typeface="Times New Roman" pitchFamily="18" charset="0"/>
                <a:cs typeface="Times New Roman" pitchFamily="18" charset="0"/>
                <a:hlinkClick r:id="rId10"/>
              </a:rPr>
              <a:t>засл</a:t>
            </a:r>
            <a:r>
              <a:rPr kumimoji="0" lang="ru-RU" sz="1600" b="0" i="0" u="none" strike="noStrike" cap="none" normalizeH="0" baseline="0" dirty="0" smtClean="0">
                <a:ln>
                  <a:noFill/>
                </a:ln>
                <a:effectLst/>
                <a:latin typeface="Bookman Old Style" pitchFamily="18" charset="0"/>
                <a:ea typeface="Times New Roman" pitchFamily="18" charset="0"/>
                <a:cs typeface="Times New Roman" pitchFamily="18" charset="0"/>
                <a:hlinkClick r:id="rId10"/>
              </a:rPr>
              <a:t>. арт. России Маргарита Рыжикова</a:t>
            </a:r>
            <a:r>
              <a:rPr kumimoji="0" lang="ru-RU" sz="1600" b="0" i="0" u="none" strike="noStrike" cap="none" normalizeH="0" baseline="0" dirty="0" smtClean="0">
                <a:ln>
                  <a:noFill/>
                </a:ln>
                <a:effectLst/>
                <a:latin typeface="Bookman Old Style" pitchFamily="18" charset="0"/>
                <a:ea typeface="Times New Roman" pitchFamily="18" charset="0"/>
                <a:cs typeface="Times New Roman" pitchFamily="18" charset="0"/>
              </a:rPr>
              <a:t/>
            </a:r>
            <a:br>
              <a:rPr kumimoji="0" lang="ru-RU" sz="1600" b="0" i="0" u="none" strike="noStrike" cap="none" normalizeH="0" baseline="0" dirty="0" smtClean="0">
                <a:ln>
                  <a:noFill/>
                </a:ln>
                <a:effectLst/>
                <a:latin typeface="Bookman Old Style" pitchFamily="18" charset="0"/>
                <a:ea typeface="Times New Roman" pitchFamily="18" charset="0"/>
                <a:cs typeface="Times New Roman" pitchFamily="18" charset="0"/>
              </a:rPr>
            </a:br>
            <a:r>
              <a:rPr kumimoji="0" lang="ru-RU" sz="1600" b="0" i="0" u="none" strike="noStrike" cap="none" normalizeH="0" baseline="0" dirty="0" smtClean="0">
                <a:ln>
                  <a:noFill/>
                </a:ln>
                <a:effectLst/>
                <a:latin typeface="Bookman Old Style" pitchFamily="18" charset="0"/>
                <a:ea typeface="Times New Roman" pitchFamily="18" charset="0"/>
                <a:cs typeface="Times New Roman" pitchFamily="18" charset="0"/>
              </a:rPr>
              <a:t>Лещ – </a:t>
            </a:r>
            <a:r>
              <a:rPr kumimoji="0" lang="ru-RU" sz="1600" b="0" i="0" u="none" strike="noStrike" cap="none" normalizeH="0" baseline="0" dirty="0" smtClean="0">
                <a:ln>
                  <a:noFill/>
                </a:ln>
                <a:effectLst/>
                <a:latin typeface="Bookman Old Style" pitchFamily="18" charset="0"/>
                <a:ea typeface="Times New Roman" pitchFamily="18" charset="0"/>
                <a:cs typeface="Times New Roman" pitchFamily="18" charset="0"/>
                <a:hlinkClick r:id="rId11"/>
              </a:rPr>
              <a:t>Валерий </a:t>
            </a:r>
            <a:r>
              <a:rPr kumimoji="0" lang="ru-RU" sz="1600" b="0" i="0" u="none" strike="noStrike" cap="none" normalizeH="0" baseline="0" dirty="0" err="1" smtClean="0">
                <a:ln>
                  <a:noFill/>
                </a:ln>
                <a:effectLst/>
                <a:latin typeface="Bookman Old Style" pitchFamily="18" charset="0"/>
                <a:ea typeface="Times New Roman" pitchFamily="18" charset="0"/>
                <a:cs typeface="Times New Roman" pitchFamily="18" charset="0"/>
                <a:hlinkClick r:id="rId11"/>
              </a:rPr>
              <a:t>Лагоша</a:t>
            </a:r>
            <a:r>
              <a:rPr kumimoji="0" lang="ru-RU" sz="1600" b="0" i="0" u="none" strike="noStrike" cap="none" normalizeH="0" baseline="0" dirty="0" smtClean="0">
                <a:ln>
                  <a:noFill/>
                </a:ln>
                <a:effectLst/>
                <a:latin typeface="Bookman Old Style" pitchFamily="18" charset="0"/>
                <a:ea typeface="Times New Roman" pitchFamily="18" charset="0"/>
                <a:cs typeface="Times New Roman" pitchFamily="18" charset="0"/>
              </a:rPr>
              <a:t>, </a:t>
            </a:r>
            <a:r>
              <a:rPr kumimoji="0" lang="ru-RU" sz="1600" b="0" i="0" u="none" strike="noStrike" cap="none" normalizeH="0" baseline="0" dirty="0" smtClean="0">
                <a:ln>
                  <a:noFill/>
                </a:ln>
                <a:effectLst/>
                <a:latin typeface="Bookman Old Style" pitchFamily="18" charset="0"/>
                <a:ea typeface="Times New Roman" pitchFamily="18" charset="0"/>
                <a:cs typeface="Times New Roman" pitchFamily="18" charset="0"/>
                <a:hlinkClick r:id="rId12"/>
              </a:rPr>
              <a:t>Олег Котов</a:t>
            </a:r>
            <a:r>
              <a:rPr kumimoji="0" lang="ru-RU" sz="1600" b="0" i="0" u="none" strike="noStrike" cap="none" normalizeH="0" baseline="0" dirty="0" smtClean="0">
                <a:ln>
                  <a:noFill/>
                </a:ln>
                <a:effectLst/>
                <a:latin typeface="Bookman Old Style" pitchFamily="18" charset="0"/>
                <a:ea typeface="Times New Roman" pitchFamily="18" charset="0"/>
                <a:cs typeface="Times New Roman" pitchFamily="18" charset="0"/>
              </a:rPr>
              <a:t/>
            </a:r>
            <a:br>
              <a:rPr kumimoji="0" lang="ru-RU" sz="1600" b="0" i="0" u="none" strike="noStrike" cap="none" normalizeH="0" baseline="0" dirty="0" smtClean="0">
                <a:ln>
                  <a:noFill/>
                </a:ln>
                <a:effectLst/>
                <a:latin typeface="Bookman Old Style" pitchFamily="18" charset="0"/>
                <a:ea typeface="Times New Roman" pitchFamily="18" charset="0"/>
                <a:cs typeface="Times New Roman" pitchFamily="18" charset="0"/>
              </a:rPr>
            </a:br>
            <a:r>
              <a:rPr kumimoji="0" lang="ru-RU" sz="1600" b="0" i="0" u="none" strike="noStrike" cap="none" normalizeH="0" baseline="0" dirty="0" smtClean="0">
                <a:ln>
                  <a:noFill/>
                </a:ln>
                <a:effectLst/>
                <a:latin typeface="Bookman Old Style" pitchFamily="18" charset="0"/>
                <a:ea typeface="Times New Roman" pitchFamily="18" charset="0"/>
                <a:cs typeface="Times New Roman" pitchFamily="18" charset="0"/>
              </a:rPr>
              <a:t>Якорев – </a:t>
            </a:r>
            <a:r>
              <a:rPr kumimoji="0" lang="ru-RU" sz="1600" b="0" i="0" u="none" strike="noStrike" cap="none" normalizeH="0" baseline="0" dirty="0" smtClean="0">
                <a:ln>
                  <a:noFill/>
                </a:ln>
                <a:effectLst/>
                <a:latin typeface="Bookman Old Style" pitchFamily="18" charset="0"/>
                <a:ea typeface="Times New Roman" pitchFamily="18" charset="0"/>
                <a:cs typeface="Times New Roman" pitchFamily="18" charset="0"/>
                <a:hlinkClick r:id="rId13"/>
              </a:rPr>
              <a:t>Михаил Артемьев</a:t>
            </a:r>
            <a:r>
              <a:rPr kumimoji="0" lang="ru-RU" sz="1600" b="0" i="0" u="none" strike="noStrike" cap="none" normalizeH="0" baseline="0" dirty="0" smtClean="0">
                <a:ln>
                  <a:noFill/>
                </a:ln>
                <a:effectLst/>
                <a:latin typeface="Bookman Old Style" pitchFamily="18" charset="0"/>
                <a:ea typeface="Times New Roman" pitchFamily="18" charset="0"/>
                <a:cs typeface="Times New Roman" pitchFamily="18" charset="0"/>
              </a:rPr>
              <a:t/>
            </a:r>
            <a:br>
              <a:rPr kumimoji="0" lang="ru-RU" sz="1600" b="0" i="0" u="none" strike="noStrike" cap="none" normalizeH="0" baseline="0" dirty="0" smtClean="0">
                <a:ln>
                  <a:noFill/>
                </a:ln>
                <a:effectLst/>
                <a:latin typeface="Bookman Old Style" pitchFamily="18" charset="0"/>
                <a:ea typeface="Times New Roman" pitchFamily="18" charset="0"/>
                <a:cs typeface="Times New Roman" pitchFamily="18" charset="0"/>
              </a:rPr>
            </a:br>
            <a:r>
              <a:rPr kumimoji="0" lang="ru-RU" sz="1600" b="0" i="0" u="none" strike="noStrike" cap="none" normalizeH="0" baseline="0" dirty="0" smtClean="0">
                <a:ln>
                  <a:noFill/>
                </a:ln>
                <a:effectLst/>
                <a:latin typeface="Bookman Old Style" pitchFamily="18" charset="0"/>
                <a:ea typeface="Times New Roman" pitchFamily="18" charset="0"/>
                <a:cs typeface="Times New Roman" pitchFamily="18" charset="0"/>
              </a:rPr>
              <a:t>Г-жа Соколова – </a:t>
            </a:r>
            <a:r>
              <a:rPr kumimoji="0" lang="ru-RU" sz="1600" b="0" i="0" u="none" strike="noStrike" cap="none" normalizeH="0" baseline="0" dirty="0" smtClean="0">
                <a:ln>
                  <a:noFill/>
                </a:ln>
                <a:effectLst/>
                <a:latin typeface="Bookman Old Style" pitchFamily="18" charset="0"/>
                <a:ea typeface="Times New Roman" pitchFamily="18" charset="0"/>
                <a:cs typeface="Times New Roman" pitchFamily="18" charset="0"/>
                <a:hlinkClick r:id="rId14"/>
              </a:rPr>
              <a:t>Лариса </a:t>
            </a:r>
            <a:r>
              <a:rPr kumimoji="0" lang="ru-RU" sz="1600" b="0" i="0" u="none" strike="noStrike" cap="none" normalizeH="0" baseline="0" dirty="0" err="1" smtClean="0">
                <a:ln>
                  <a:noFill/>
                </a:ln>
                <a:effectLst/>
                <a:latin typeface="Bookman Old Style" pitchFamily="18" charset="0"/>
                <a:ea typeface="Times New Roman" pitchFamily="18" charset="0"/>
                <a:cs typeface="Times New Roman" pitchFamily="18" charset="0"/>
                <a:hlinkClick r:id="rId14"/>
              </a:rPr>
              <a:t>Леменкова</a:t>
            </a:r>
            <a:r>
              <a:rPr kumimoji="0" lang="ru-RU" sz="1600" b="0" i="0" u="none" strike="noStrike" cap="none" normalizeH="0" baseline="0" dirty="0" smtClean="0">
                <a:ln>
                  <a:noFill/>
                </a:ln>
                <a:effectLst/>
                <a:latin typeface="Bookman Old Style" pitchFamily="18" charset="0"/>
                <a:ea typeface="Times New Roman" pitchFamily="18" charset="0"/>
                <a:cs typeface="Times New Roman" pitchFamily="18" charset="0"/>
              </a:rPr>
              <a:t/>
            </a:r>
            <a:br>
              <a:rPr kumimoji="0" lang="ru-RU" sz="1600" b="0" i="0" u="none" strike="noStrike" cap="none" normalizeH="0" baseline="0" dirty="0" smtClean="0">
                <a:ln>
                  <a:noFill/>
                </a:ln>
                <a:effectLst/>
                <a:latin typeface="Bookman Old Style" pitchFamily="18" charset="0"/>
                <a:ea typeface="Times New Roman" pitchFamily="18" charset="0"/>
                <a:cs typeface="Times New Roman" pitchFamily="18" charset="0"/>
              </a:rPr>
            </a:br>
            <a:r>
              <a:rPr kumimoji="0" lang="ru-RU" sz="1600" b="0" i="0" u="none" strike="noStrike" cap="none" normalizeH="0" baseline="0" dirty="0" smtClean="0">
                <a:ln>
                  <a:noFill/>
                </a:ln>
                <a:effectLst/>
                <a:latin typeface="Bookman Old Style" pitchFamily="18" charset="0"/>
                <a:ea typeface="Times New Roman" pitchFamily="18" charset="0"/>
                <a:cs typeface="Times New Roman" pitchFamily="18" charset="0"/>
              </a:rPr>
              <a:t>Няня – </a:t>
            </a:r>
            <a:r>
              <a:rPr kumimoji="0" lang="ru-RU" sz="1600" b="0" i="0" u="none" strike="noStrike" cap="none" normalizeH="0" baseline="0" dirty="0" smtClean="0">
                <a:ln>
                  <a:noFill/>
                </a:ln>
                <a:effectLst/>
                <a:latin typeface="Bookman Old Style" pitchFamily="18" charset="0"/>
                <a:ea typeface="Times New Roman" pitchFamily="18" charset="0"/>
                <a:cs typeface="Times New Roman" pitchFamily="18" charset="0"/>
                <a:hlinkClick r:id="rId15"/>
              </a:rPr>
              <a:t>Татьяна Шмелева</a:t>
            </a:r>
            <a:r>
              <a:rPr kumimoji="0" lang="ru-RU" sz="1600" b="0" i="0" u="none" strike="noStrike" cap="none" normalizeH="0" baseline="0" dirty="0" smtClean="0">
                <a:ln>
                  <a:noFill/>
                </a:ln>
                <a:effectLst/>
                <a:latin typeface="Bookman Old Style" pitchFamily="18" charset="0"/>
                <a:ea typeface="Times New Roman" pitchFamily="18" charset="0"/>
                <a:cs typeface="Times New Roman" pitchFamily="18" charset="0"/>
              </a:rPr>
              <a:t/>
            </a:r>
            <a:br>
              <a:rPr kumimoji="0" lang="ru-RU" sz="1600" b="0" i="0" u="none" strike="noStrike" cap="none" normalizeH="0" baseline="0" dirty="0" smtClean="0">
                <a:ln>
                  <a:noFill/>
                </a:ln>
                <a:effectLst/>
                <a:latin typeface="Bookman Old Style" pitchFamily="18" charset="0"/>
                <a:ea typeface="Times New Roman" pitchFamily="18" charset="0"/>
                <a:cs typeface="Times New Roman" pitchFamily="18" charset="0"/>
              </a:rPr>
            </a:br>
            <a:r>
              <a:rPr kumimoji="0" lang="ru-RU" sz="1600" b="0" i="0" u="none" strike="noStrike" cap="none" normalizeH="0" baseline="0" dirty="0" smtClean="0">
                <a:ln>
                  <a:noFill/>
                </a:ln>
                <a:effectLst/>
                <a:latin typeface="Bookman Old Style" pitchFamily="18" charset="0"/>
                <a:ea typeface="Times New Roman" pitchFamily="18" charset="0"/>
                <a:cs typeface="Times New Roman" pitchFamily="18" charset="0"/>
              </a:rPr>
              <a:t>Судебный исполнитель – </a:t>
            </a:r>
            <a:r>
              <a:rPr kumimoji="0" lang="ru-RU" sz="1600" b="0" i="0" u="none" strike="noStrike" cap="none" normalizeH="0" baseline="0" dirty="0" smtClean="0">
                <a:ln>
                  <a:noFill/>
                </a:ln>
                <a:effectLst/>
                <a:latin typeface="Bookman Old Style" pitchFamily="18" charset="0"/>
                <a:ea typeface="Times New Roman" pitchFamily="18" charset="0"/>
                <a:cs typeface="Times New Roman" pitchFamily="18" charset="0"/>
                <a:hlinkClick r:id="rId16"/>
              </a:rPr>
              <a:t>Олег Котов</a:t>
            </a:r>
            <a:r>
              <a:rPr kumimoji="0" lang="ru-RU" sz="1600" b="0" i="0" u="none" strike="noStrike" cap="none" normalizeH="0" baseline="0" dirty="0" smtClean="0">
                <a:ln>
                  <a:noFill/>
                </a:ln>
                <a:effectLst/>
                <a:latin typeface="Bookman Old Style" pitchFamily="18" charset="0"/>
                <a:ea typeface="Times New Roman" pitchFamily="18" charset="0"/>
                <a:cs typeface="Times New Roman" pitchFamily="18" charset="0"/>
              </a:rPr>
              <a:t>, </a:t>
            </a:r>
            <a:r>
              <a:rPr kumimoji="0" lang="ru-RU" sz="1600" b="0" i="0" u="none" strike="noStrike" cap="none" normalizeH="0" baseline="0" dirty="0" smtClean="0">
                <a:ln>
                  <a:noFill/>
                </a:ln>
                <a:effectLst/>
                <a:latin typeface="Bookman Old Style" pitchFamily="18" charset="0"/>
                <a:ea typeface="Times New Roman" pitchFamily="18" charset="0"/>
                <a:cs typeface="Times New Roman" pitchFamily="18" charset="0"/>
                <a:hlinkClick r:id="rId11"/>
              </a:rPr>
              <a:t>Валерий </a:t>
            </a:r>
            <a:r>
              <a:rPr kumimoji="0" lang="ru-RU" sz="1600" b="0" i="0" u="none" strike="noStrike" cap="none" normalizeH="0" baseline="0" dirty="0" err="1" smtClean="0">
                <a:ln>
                  <a:noFill/>
                </a:ln>
                <a:effectLst/>
                <a:latin typeface="Bookman Old Style" pitchFamily="18" charset="0"/>
                <a:ea typeface="Times New Roman" pitchFamily="18" charset="0"/>
                <a:cs typeface="Times New Roman" pitchFamily="18" charset="0"/>
                <a:hlinkClick r:id="rId11"/>
              </a:rPr>
              <a:t>Лагоша</a:t>
            </a:r>
            <a:endParaRPr kumimoji="0" lang="ru-RU" sz="1800" b="0" i="0" u="none" strike="noStrike" cap="none" normalizeH="0" baseline="0" dirty="0" smtClean="0">
              <a:ln>
                <a:noFill/>
              </a:ln>
              <a:effectLst/>
              <a:latin typeface="Bookman Old Style" pitchFamily="18" charset="0"/>
              <a:cs typeface="Arial" pitchFamily="34" charset="0"/>
            </a:endParaRPr>
          </a:p>
        </p:txBody>
      </p:sp>
      <p:sp>
        <p:nvSpPr>
          <p:cNvPr id="4" name="Прямоугольник 3"/>
          <p:cNvSpPr/>
          <p:nvPr/>
        </p:nvSpPr>
        <p:spPr>
          <a:xfrm>
            <a:off x="857224" y="285728"/>
            <a:ext cx="2749471" cy="369332"/>
          </a:xfrm>
          <a:prstGeom prst="rect">
            <a:avLst/>
          </a:prstGeom>
        </p:spPr>
        <p:txBody>
          <a:bodyPr wrap="none">
            <a:spAutoFit/>
          </a:bodyPr>
          <a:lstStyle/>
          <a:p>
            <a:pPr algn="ctr"/>
            <a:r>
              <a:rPr lang="ru-RU" b="1" u="sng" dirty="0" smtClean="0">
                <a:solidFill>
                  <a:srgbClr val="002060"/>
                </a:solidFill>
                <a:latin typeface="Bookman Old Style" pitchFamily="18" charset="0"/>
              </a:rPr>
              <a:t>Действующие лица:</a:t>
            </a:r>
          </a:p>
        </p:txBody>
      </p:sp>
      <p:pic>
        <p:nvPicPr>
          <p:cNvPr id="3074" name="Picture 2" descr="C:\Users\91\Desktop\листая старые афиши\последние 2000\программка\img080.jpg"/>
          <p:cNvPicPr>
            <a:picLocks noChangeAspect="1" noChangeArrowheads="1"/>
          </p:cNvPicPr>
          <p:nvPr/>
        </p:nvPicPr>
        <p:blipFill>
          <a:blip r:embed="rId17" cstate="print"/>
          <a:srcRect t="1698" r="4204"/>
          <a:stretch>
            <a:fillRect/>
          </a:stretch>
        </p:blipFill>
        <p:spPr bwMode="auto">
          <a:xfrm rot="1060486">
            <a:off x="6072679" y="3152300"/>
            <a:ext cx="2390562" cy="3375512"/>
          </a:xfrm>
          <a:prstGeom prst="rect">
            <a:avLst/>
          </a:prstGeom>
          <a:noFill/>
        </p:spPr>
      </p:pic>
      <p:pic>
        <p:nvPicPr>
          <p:cNvPr id="3075" name="Picture 3" descr="C:\Users\91\Desktop\листая старые афиши\последние 2000\программка\img081.jpg"/>
          <p:cNvPicPr>
            <a:picLocks noChangeAspect="1" noChangeArrowheads="1"/>
          </p:cNvPicPr>
          <p:nvPr/>
        </p:nvPicPr>
        <p:blipFill>
          <a:blip r:embed="rId18" cstate="print"/>
          <a:srcRect t="1007" r="3938"/>
          <a:stretch>
            <a:fillRect/>
          </a:stretch>
        </p:blipFill>
        <p:spPr bwMode="auto">
          <a:xfrm rot="20712846">
            <a:off x="4481058" y="611087"/>
            <a:ext cx="2647431" cy="3754097"/>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s://gulaytour.ru/wp-content/uploads/2017/10/1328976912-2-1024x768.jpg"/>
          <p:cNvPicPr>
            <a:picLocks noChangeAspect="1" noChangeArrowheads="1"/>
          </p:cNvPicPr>
          <p:nvPr/>
        </p:nvPicPr>
        <p:blipFill>
          <a:blip r:embed="rId2">
            <a:duotone>
              <a:schemeClr val="bg2">
                <a:shade val="45000"/>
                <a:satMod val="135000"/>
              </a:schemeClr>
              <a:prstClr val="white"/>
            </a:duotone>
          </a:blip>
          <a:srcRect/>
          <a:stretch>
            <a:fillRect/>
          </a:stretch>
        </p:blipFill>
        <p:spPr bwMode="auto">
          <a:xfrm>
            <a:off x="0" y="0"/>
            <a:ext cx="9144000" cy="6858000"/>
          </a:xfrm>
          <a:prstGeom prst="rect">
            <a:avLst/>
          </a:prstGeom>
          <a:noFill/>
        </p:spPr>
      </p:pic>
      <p:pic>
        <p:nvPicPr>
          <p:cNvPr id="2049" name="Picture 1" descr="C:\Users\91\Desktop\листая старые афиши\последние 2000\фото\011.jpg"/>
          <p:cNvPicPr>
            <a:picLocks noChangeAspect="1" noChangeArrowheads="1"/>
          </p:cNvPicPr>
          <p:nvPr/>
        </p:nvPicPr>
        <p:blipFill>
          <a:blip r:embed="rId3" cstate="print"/>
          <a:srcRect/>
          <a:stretch>
            <a:fillRect/>
          </a:stretch>
        </p:blipFill>
        <p:spPr bwMode="auto">
          <a:xfrm>
            <a:off x="6215074" y="285728"/>
            <a:ext cx="2611437" cy="2979093"/>
          </a:xfrm>
          <a:prstGeom prst="rect">
            <a:avLst/>
          </a:prstGeom>
          <a:noFill/>
        </p:spPr>
      </p:pic>
      <p:pic>
        <p:nvPicPr>
          <p:cNvPr id="2050" name="Picture 2" descr="C:\Users\91\Desktop\листая старые афиши\последние 2000\фото\012.jpg"/>
          <p:cNvPicPr>
            <a:picLocks noChangeAspect="1" noChangeArrowheads="1"/>
          </p:cNvPicPr>
          <p:nvPr/>
        </p:nvPicPr>
        <p:blipFill>
          <a:blip r:embed="rId4" cstate="print"/>
          <a:srcRect/>
          <a:stretch>
            <a:fillRect/>
          </a:stretch>
        </p:blipFill>
        <p:spPr bwMode="auto">
          <a:xfrm>
            <a:off x="500034" y="3429000"/>
            <a:ext cx="2244142" cy="3119435"/>
          </a:xfrm>
          <a:prstGeom prst="rect">
            <a:avLst/>
          </a:prstGeom>
          <a:noFill/>
        </p:spPr>
      </p:pic>
      <p:pic>
        <p:nvPicPr>
          <p:cNvPr id="2051" name="Picture 3" descr="C:\Users\91\Desktop\листая старые афиши\последние 2000\фото\001ё.jpg"/>
          <p:cNvPicPr>
            <a:picLocks noChangeAspect="1" noChangeArrowheads="1"/>
          </p:cNvPicPr>
          <p:nvPr/>
        </p:nvPicPr>
        <p:blipFill>
          <a:blip r:embed="rId5" cstate="print"/>
          <a:srcRect/>
          <a:stretch>
            <a:fillRect/>
          </a:stretch>
        </p:blipFill>
        <p:spPr bwMode="auto">
          <a:xfrm>
            <a:off x="285720" y="285728"/>
            <a:ext cx="3422361" cy="2143140"/>
          </a:xfrm>
          <a:prstGeom prst="rect">
            <a:avLst/>
          </a:prstGeom>
          <a:noFill/>
        </p:spPr>
      </p:pic>
      <p:pic>
        <p:nvPicPr>
          <p:cNvPr id="2052" name="Picture 4" descr="C:\Users\91\Desktop\листая старые афиши\последние 2000\фото\008.jpg"/>
          <p:cNvPicPr>
            <a:picLocks noChangeAspect="1" noChangeArrowheads="1"/>
          </p:cNvPicPr>
          <p:nvPr/>
        </p:nvPicPr>
        <p:blipFill>
          <a:blip r:embed="rId6" cstate="print"/>
          <a:srcRect/>
          <a:stretch>
            <a:fillRect/>
          </a:stretch>
        </p:blipFill>
        <p:spPr bwMode="auto">
          <a:xfrm>
            <a:off x="5143504" y="4143380"/>
            <a:ext cx="3743338" cy="2474917"/>
          </a:xfrm>
          <a:prstGeom prst="rect">
            <a:avLst/>
          </a:prstGeom>
          <a:noFill/>
        </p:spPr>
      </p:pic>
      <p:pic>
        <p:nvPicPr>
          <p:cNvPr id="2053" name="Picture 5" descr="C:\Users\91\Desktop\листая старые афиши\последние 2000\фото\009.jpg"/>
          <p:cNvPicPr>
            <a:picLocks noChangeAspect="1" noChangeArrowheads="1"/>
          </p:cNvPicPr>
          <p:nvPr/>
        </p:nvPicPr>
        <p:blipFill>
          <a:blip r:embed="rId7" cstate="print"/>
          <a:srcRect/>
          <a:stretch>
            <a:fillRect/>
          </a:stretch>
        </p:blipFill>
        <p:spPr bwMode="auto">
          <a:xfrm>
            <a:off x="3059104" y="1714488"/>
            <a:ext cx="2443593" cy="335758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https://gulaytour.ru/wp-content/uploads/2017/10/1328976912-2-1024x768.jpg"/>
          <p:cNvPicPr>
            <a:picLocks noChangeAspect="1" noChangeArrowheads="1"/>
          </p:cNvPicPr>
          <p:nvPr/>
        </p:nvPicPr>
        <p:blipFill>
          <a:blip r:embed="rId2">
            <a:duotone>
              <a:schemeClr val="bg2">
                <a:shade val="45000"/>
                <a:satMod val="135000"/>
              </a:schemeClr>
              <a:prstClr val="white"/>
            </a:duotone>
          </a:blip>
          <a:srcRect/>
          <a:stretch>
            <a:fillRect/>
          </a:stretch>
        </p:blipFill>
        <p:spPr bwMode="auto">
          <a:xfrm>
            <a:off x="0" y="0"/>
            <a:ext cx="9144000" cy="6858000"/>
          </a:xfrm>
          <a:prstGeom prst="rect">
            <a:avLst/>
          </a:prstGeom>
          <a:noFill/>
        </p:spPr>
      </p:pic>
      <p:sp>
        <p:nvSpPr>
          <p:cNvPr id="2" name="Прямоугольник 1"/>
          <p:cNvSpPr/>
          <p:nvPr/>
        </p:nvSpPr>
        <p:spPr>
          <a:xfrm>
            <a:off x="428596" y="285728"/>
            <a:ext cx="3786214" cy="646331"/>
          </a:xfrm>
          <a:prstGeom prst="rect">
            <a:avLst/>
          </a:prstGeom>
        </p:spPr>
        <p:txBody>
          <a:bodyPr wrap="square">
            <a:spAutoFit/>
          </a:bodyPr>
          <a:lstStyle/>
          <a:p>
            <a:r>
              <a:rPr lang="ru-RU" sz="3600" b="1" dirty="0" smtClean="0">
                <a:solidFill>
                  <a:srgbClr val="002060"/>
                </a:solidFill>
                <a:latin typeface="Bookman Old Style" pitchFamily="18" charset="0"/>
              </a:rPr>
              <a:t>«Чудаки»</a:t>
            </a:r>
            <a:endParaRPr lang="ru-RU" sz="3600" dirty="0">
              <a:solidFill>
                <a:srgbClr val="002060"/>
              </a:solidFill>
              <a:latin typeface="Bookman Old Style" pitchFamily="18" charset="0"/>
            </a:endParaRPr>
          </a:p>
        </p:txBody>
      </p:sp>
      <p:sp>
        <p:nvSpPr>
          <p:cNvPr id="4" name="Прямоугольник 3"/>
          <p:cNvSpPr/>
          <p:nvPr/>
        </p:nvSpPr>
        <p:spPr>
          <a:xfrm>
            <a:off x="285720" y="1000108"/>
            <a:ext cx="8286808" cy="3570208"/>
          </a:xfrm>
          <a:prstGeom prst="rect">
            <a:avLst/>
          </a:prstGeom>
        </p:spPr>
        <p:txBody>
          <a:bodyPr wrap="square">
            <a:spAutoFit/>
          </a:bodyPr>
          <a:lstStyle/>
          <a:p>
            <a:r>
              <a:rPr lang="ru-RU" sz="1600" dirty="0" smtClean="0">
                <a:latin typeface="Bookman Old Style" pitchFamily="18" charset="0"/>
              </a:rPr>
              <a:t>Впервые напечатано в «Сборнике товарищества «Знание» за 1910 </a:t>
            </a:r>
            <a:r>
              <a:rPr lang="ru-RU" sz="1600" dirty="0" smtClean="0">
                <a:latin typeface="Bookman Old Style" pitchFamily="18" charset="0"/>
              </a:rPr>
              <a:t>год и </a:t>
            </a:r>
            <a:r>
              <a:rPr lang="ru-RU" sz="1600" dirty="0" smtClean="0">
                <a:latin typeface="Bookman Old Style" pitchFamily="18" charset="0"/>
              </a:rPr>
              <a:t>одновременно отдельной книгой в издательстве И.П. </a:t>
            </a:r>
            <a:r>
              <a:rPr lang="ru-RU" sz="1600" dirty="0" err="1" smtClean="0">
                <a:latin typeface="Bookman Old Style" pitchFamily="18" charset="0"/>
              </a:rPr>
              <a:t>Ладыжникова</a:t>
            </a:r>
            <a:r>
              <a:rPr lang="ru-RU" sz="1600" dirty="0" smtClean="0">
                <a:latin typeface="Bookman Old Style" pitchFamily="18" charset="0"/>
              </a:rPr>
              <a:t>, Берлин (без обозначения года издания) с подзаголовками: «Комедия» (на обложке) «Сцены» (на титульном листе).</a:t>
            </a:r>
          </a:p>
          <a:p>
            <a:r>
              <a:rPr lang="ru-RU" sz="1600" dirty="0" smtClean="0">
                <a:latin typeface="Bookman Old Style" pitchFamily="18" charset="0"/>
              </a:rPr>
              <a:t>Пьеса создавалась М. Горьким весною-летом 1910 года и была закончена не позднее августа: дата цензурного разрешения к представлению на сцене — 2 сентября 1910 года.</a:t>
            </a:r>
          </a:p>
          <a:p>
            <a:r>
              <a:rPr lang="ru-RU" sz="1600" dirty="0" smtClean="0">
                <a:latin typeface="Bookman Old Style" pitchFamily="18" charset="0"/>
              </a:rPr>
              <a:t>После 1933 года М. Горький внёс несколько исправлений в печатный текст десятого тома собрания сочинений (ГИХЛ, М.-Л. 1933).</a:t>
            </a:r>
          </a:p>
          <a:p>
            <a:r>
              <a:rPr lang="ru-RU" sz="1600" dirty="0" smtClean="0">
                <a:latin typeface="Bookman Old Style" pitchFamily="18" charset="0"/>
              </a:rPr>
              <a:t>Начиная с 1923 года, пьеса «Чудаки» включалась во все собрания сочинений.</a:t>
            </a:r>
          </a:p>
          <a:p>
            <a:r>
              <a:rPr lang="ru-RU" sz="1600" dirty="0" smtClean="0">
                <a:latin typeface="Bookman Old Style" pitchFamily="18" charset="0"/>
              </a:rPr>
              <a:t> </a:t>
            </a:r>
            <a:r>
              <a:rPr lang="ru-RU" sz="1600" dirty="0" smtClean="0">
                <a:latin typeface="Bookman Old Style" pitchFamily="18" charset="0"/>
              </a:rPr>
              <a:t>Пьеса, написанная М. Горьким в 1910 году, отражает время, а вернее, безвременье между двумя русскими революциями. В этой пьесе Горький еще раз, наряду с «Дачниками», обращается к теме интеллигенции. Но если в «Дачниках» взгляд у Горького осуждающий, то в «Чудаках» — ироничный</a:t>
            </a:r>
            <a:r>
              <a:rPr lang="ru-RU" dirty="0" smtClean="0"/>
              <a:t>.</a:t>
            </a:r>
            <a:endParaRPr lang="ru-RU" dirty="0"/>
          </a:p>
        </p:txBody>
      </p:sp>
      <p:pic>
        <p:nvPicPr>
          <p:cNvPr id="36866" name="Picture 2" descr="https://biletmarket.ru/btm-img/event/53073_1.jpg"/>
          <p:cNvPicPr>
            <a:picLocks noChangeAspect="1" noChangeArrowheads="1"/>
          </p:cNvPicPr>
          <p:nvPr/>
        </p:nvPicPr>
        <p:blipFill>
          <a:blip r:embed="rId3"/>
          <a:srcRect/>
          <a:stretch>
            <a:fillRect/>
          </a:stretch>
        </p:blipFill>
        <p:spPr bwMode="auto">
          <a:xfrm>
            <a:off x="428596" y="4572008"/>
            <a:ext cx="3048000" cy="2000251"/>
          </a:xfrm>
          <a:prstGeom prst="rect">
            <a:avLst/>
          </a:prstGeom>
          <a:noFill/>
        </p:spPr>
      </p:pic>
      <p:sp>
        <p:nvSpPr>
          <p:cNvPr id="6" name="Прямоугольник 5"/>
          <p:cNvSpPr/>
          <p:nvPr/>
        </p:nvSpPr>
        <p:spPr>
          <a:xfrm>
            <a:off x="3573244" y="5786454"/>
            <a:ext cx="5949065" cy="646331"/>
          </a:xfrm>
          <a:prstGeom prst="rect">
            <a:avLst/>
          </a:prstGeom>
        </p:spPr>
        <p:txBody>
          <a:bodyPr wrap="none">
            <a:spAutoFit/>
          </a:bodyPr>
          <a:lstStyle/>
          <a:p>
            <a:pPr algn="ctr"/>
            <a:r>
              <a:rPr lang="ru-RU" b="1" dirty="0" smtClean="0">
                <a:solidFill>
                  <a:srgbClr val="002060"/>
                </a:solidFill>
                <a:latin typeface="Bookman Old Style" pitchFamily="18" charset="0"/>
              </a:rPr>
              <a:t>Афиша театра </a:t>
            </a:r>
            <a:r>
              <a:rPr lang="ru-RU" b="1" dirty="0" smtClean="0">
                <a:solidFill>
                  <a:srgbClr val="002060"/>
                </a:solidFill>
                <a:latin typeface="Bookman Old Style" pitchFamily="18" charset="0"/>
              </a:rPr>
              <a:t>им. Вл. </a:t>
            </a:r>
            <a:r>
              <a:rPr lang="ru-RU" b="1" dirty="0" smtClean="0">
                <a:solidFill>
                  <a:srgbClr val="002060"/>
                </a:solidFill>
                <a:latin typeface="Bookman Old Style" pitchFamily="18" charset="0"/>
              </a:rPr>
              <a:t>Маяковского,               </a:t>
            </a:r>
          </a:p>
          <a:p>
            <a:pPr algn="ctr"/>
            <a:r>
              <a:rPr lang="ru-RU" b="1" dirty="0" smtClean="0">
                <a:solidFill>
                  <a:srgbClr val="002060"/>
                </a:solidFill>
                <a:latin typeface="Bookman Old Style" pitchFamily="18" charset="0"/>
              </a:rPr>
              <a:t> </a:t>
            </a:r>
            <a:r>
              <a:rPr lang="ru-RU" b="1" dirty="0" smtClean="0">
                <a:solidFill>
                  <a:srgbClr val="002060"/>
                </a:solidFill>
                <a:latin typeface="Bookman Old Style" pitchFamily="18" charset="0"/>
              </a:rPr>
              <a:t>режиссер Юрий </a:t>
            </a:r>
            <a:r>
              <a:rPr lang="ru-RU" b="1" dirty="0" smtClean="0">
                <a:solidFill>
                  <a:srgbClr val="002060"/>
                </a:solidFill>
                <a:latin typeface="Bookman Old Style" pitchFamily="18" charset="0"/>
              </a:rPr>
              <a:t>Иоффе</a:t>
            </a:r>
            <a:endParaRPr lang="ru-RU" b="1" dirty="0">
              <a:solidFill>
                <a:srgbClr val="002060"/>
              </a:solidFill>
              <a:latin typeface="Bookman Old Style"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s://gulaytour.ru/wp-content/uploads/2017/10/1328976912-2-1024x768.jpg"/>
          <p:cNvPicPr>
            <a:picLocks noChangeAspect="1" noChangeArrowheads="1"/>
          </p:cNvPicPr>
          <p:nvPr/>
        </p:nvPicPr>
        <p:blipFill>
          <a:blip r:embed="rId2">
            <a:duotone>
              <a:schemeClr val="bg2">
                <a:shade val="45000"/>
                <a:satMod val="135000"/>
              </a:schemeClr>
              <a:prstClr val="white"/>
            </a:duotone>
          </a:blip>
          <a:srcRect/>
          <a:stretch>
            <a:fillRect/>
          </a:stretch>
        </p:blipFill>
        <p:spPr bwMode="auto">
          <a:xfrm>
            <a:off x="0" y="0"/>
            <a:ext cx="9144000" cy="6858000"/>
          </a:xfrm>
          <a:prstGeom prst="rect">
            <a:avLst/>
          </a:prstGeom>
          <a:noFill/>
        </p:spPr>
      </p:pic>
      <p:sp>
        <p:nvSpPr>
          <p:cNvPr id="3" name="Прямоугольник 2"/>
          <p:cNvSpPr/>
          <p:nvPr/>
        </p:nvSpPr>
        <p:spPr>
          <a:xfrm>
            <a:off x="2428860" y="357166"/>
            <a:ext cx="6286512" cy="1200329"/>
          </a:xfrm>
          <a:prstGeom prst="rect">
            <a:avLst/>
          </a:prstGeom>
        </p:spPr>
        <p:txBody>
          <a:bodyPr wrap="square">
            <a:spAutoFit/>
          </a:bodyPr>
          <a:lstStyle/>
          <a:p>
            <a:pPr algn="r"/>
            <a:r>
              <a:rPr lang="ru-RU" sz="3600" b="1" dirty="0" smtClean="0">
                <a:solidFill>
                  <a:srgbClr val="0000FF"/>
                </a:solidFill>
                <a:latin typeface="Monotype Corsiva" pitchFamily="66" charset="0"/>
              </a:rPr>
              <a:t>Он был биографом своего века</a:t>
            </a:r>
          </a:p>
          <a:p>
            <a:pPr algn="r"/>
            <a:r>
              <a:rPr lang="ru-RU" sz="3600" b="1" dirty="0" smtClean="0">
                <a:solidFill>
                  <a:srgbClr val="0000FF"/>
                </a:solidFill>
                <a:latin typeface="Monotype Corsiva" pitchFamily="66" charset="0"/>
              </a:rPr>
              <a:t>                                  К. А. Федин</a:t>
            </a:r>
          </a:p>
        </p:txBody>
      </p:sp>
      <p:pic>
        <p:nvPicPr>
          <p:cNvPr id="11266" name="Picture 2" descr="http://novostiprosto.ru/sites/default/files/2802111.jpg"/>
          <p:cNvPicPr>
            <a:picLocks noChangeAspect="1" noChangeArrowheads="1"/>
          </p:cNvPicPr>
          <p:nvPr/>
        </p:nvPicPr>
        <p:blipFill>
          <a:blip r:embed="rId3"/>
          <a:srcRect/>
          <a:stretch>
            <a:fillRect/>
          </a:stretch>
        </p:blipFill>
        <p:spPr bwMode="auto">
          <a:xfrm>
            <a:off x="2714625" y="1857364"/>
            <a:ext cx="6429375" cy="4876801"/>
          </a:xfrm>
          <a:prstGeom prst="rect">
            <a:avLst/>
          </a:prstGeom>
          <a:noFill/>
        </p:spPr>
      </p:pic>
      <p:sp>
        <p:nvSpPr>
          <p:cNvPr id="5" name="Прямоугольник 4"/>
          <p:cNvSpPr/>
          <p:nvPr/>
        </p:nvSpPr>
        <p:spPr>
          <a:xfrm>
            <a:off x="0" y="1428736"/>
            <a:ext cx="4857752" cy="4524315"/>
          </a:xfrm>
          <a:prstGeom prst="rect">
            <a:avLst/>
          </a:prstGeom>
        </p:spPr>
        <p:txBody>
          <a:bodyPr wrap="square">
            <a:spAutoFit/>
          </a:bodyPr>
          <a:lstStyle/>
          <a:p>
            <a:pPr algn="ctr"/>
            <a:r>
              <a:rPr lang="ru-RU" sz="2400" b="1" dirty="0" smtClean="0">
                <a:solidFill>
                  <a:srgbClr val="002060"/>
                </a:solidFill>
                <a:latin typeface="Bookman Old Style" pitchFamily="18" charset="0"/>
                <a:cs typeface="Times New Roman" pitchFamily="18" charset="0"/>
              </a:rPr>
              <a:t>Горький жил по зову «трагически прекрасной эпохи». Сейчас его голос звучит со сцен театров всего мира, со страниц его книг, а многие произведения поражают глубиной мысли, актуальностью проблем и непревзойденным художественным мастерством.</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s://gulaytour.ru/wp-content/uploads/2017/10/1328976912-2-1024x768.jpg"/>
          <p:cNvPicPr>
            <a:picLocks noChangeAspect="1" noChangeArrowheads="1"/>
          </p:cNvPicPr>
          <p:nvPr/>
        </p:nvPicPr>
        <p:blipFill>
          <a:blip r:embed="rId2">
            <a:duotone>
              <a:schemeClr val="bg2">
                <a:shade val="45000"/>
                <a:satMod val="135000"/>
              </a:schemeClr>
              <a:prstClr val="white"/>
            </a:duotone>
          </a:blip>
          <a:srcRect/>
          <a:stretch>
            <a:fillRect/>
          </a:stretch>
        </p:blipFill>
        <p:spPr bwMode="auto">
          <a:xfrm>
            <a:off x="0" y="0"/>
            <a:ext cx="9144000" cy="6858000"/>
          </a:xfrm>
          <a:prstGeom prst="rect">
            <a:avLst/>
          </a:prstGeom>
          <a:noFill/>
        </p:spPr>
      </p:pic>
      <p:sp>
        <p:nvSpPr>
          <p:cNvPr id="3" name="Прямоугольник 2"/>
          <p:cNvSpPr/>
          <p:nvPr/>
        </p:nvSpPr>
        <p:spPr>
          <a:xfrm>
            <a:off x="428596" y="285728"/>
            <a:ext cx="5643602" cy="646331"/>
          </a:xfrm>
          <a:prstGeom prst="rect">
            <a:avLst/>
          </a:prstGeom>
        </p:spPr>
        <p:txBody>
          <a:bodyPr wrap="square">
            <a:spAutoFit/>
          </a:bodyPr>
          <a:lstStyle/>
          <a:p>
            <a:r>
              <a:rPr lang="ru-RU" sz="3600" b="1" dirty="0" smtClean="0">
                <a:solidFill>
                  <a:srgbClr val="002060"/>
                </a:solidFill>
                <a:latin typeface="Bookman Old Style" pitchFamily="18" charset="0"/>
              </a:rPr>
              <a:t>«Дети» (Встреча)</a:t>
            </a:r>
            <a:endParaRPr lang="ru-RU" sz="3600" dirty="0">
              <a:solidFill>
                <a:srgbClr val="002060"/>
              </a:solidFill>
              <a:latin typeface="Bookman Old Style" pitchFamily="18" charset="0"/>
            </a:endParaRPr>
          </a:p>
        </p:txBody>
      </p:sp>
      <p:sp>
        <p:nvSpPr>
          <p:cNvPr id="4" name="Прямоугольник 3"/>
          <p:cNvSpPr/>
          <p:nvPr/>
        </p:nvSpPr>
        <p:spPr>
          <a:xfrm>
            <a:off x="357158" y="928670"/>
            <a:ext cx="6072230" cy="6186309"/>
          </a:xfrm>
          <a:prstGeom prst="rect">
            <a:avLst/>
          </a:prstGeom>
        </p:spPr>
        <p:txBody>
          <a:bodyPr wrap="square">
            <a:spAutoFit/>
          </a:bodyPr>
          <a:lstStyle/>
          <a:p>
            <a:r>
              <a:rPr lang="ru-RU" dirty="0" smtClean="0">
                <a:latin typeface="Bookman Old Style" pitchFamily="18" charset="0"/>
              </a:rPr>
              <a:t>Впервые напечатано в журнале «Современный мир», 1910, номер 9, сентябрь, под заглавием «Встреча», с подзаголовком «Пьеса», и одновременно отдельной книгой под названием «Дети», с подзаголовком «Комедия в одном действии», в издательстве И. П. </a:t>
            </a:r>
            <a:r>
              <a:rPr lang="ru-RU" dirty="0" err="1" smtClean="0">
                <a:latin typeface="Bookman Old Style" pitchFamily="18" charset="0"/>
              </a:rPr>
              <a:t>Ладыжникова</a:t>
            </a:r>
            <a:r>
              <a:rPr lang="ru-RU" dirty="0" smtClean="0">
                <a:latin typeface="Bookman Old Style" pitchFamily="18" charset="0"/>
              </a:rPr>
              <a:t>, Берлин (без обозначения года издания).</a:t>
            </a:r>
            <a:br>
              <a:rPr lang="ru-RU" dirty="0" smtClean="0">
                <a:latin typeface="Bookman Old Style" pitchFamily="18" charset="0"/>
              </a:rPr>
            </a:br>
            <a:r>
              <a:rPr lang="ru-RU" dirty="0" smtClean="0">
                <a:latin typeface="Bookman Old Style" pitchFamily="18" charset="0"/>
              </a:rPr>
              <a:t>Пьеса написана М. Горьким не позднее лета 1910 года.</a:t>
            </a:r>
            <a:br>
              <a:rPr lang="ru-RU" dirty="0" smtClean="0">
                <a:latin typeface="Bookman Old Style" pitchFamily="18" charset="0"/>
              </a:rPr>
            </a:br>
            <a:r>
              <a:rPr lang="ru-RU" dirty="0" smtClean="0">
                <a:latin typeface="Bookman Old Style" pitchFamily="18" charset="0"/>
              </a:rPr>
              <a:t>В ноябре 1910 года М. Горький писал М. М. Коцюбинскому: «Посылаю Вам на память «Встречу» – может, читая, улыбнётесь разок» (Архив А. М. Горького).</a:t>
            </a:r>
            <a:br>
              <a:rPr lang="ru-RU" dirty="0" smtClean="0">
                <a:latin typeface="Bookman Old Style" pitchFamily="18" charset="0"/>
              </a:rPr>
            </a:br>
            <a:r>
              <a:rPr lang="ru-RU" dirty="0" smtClean="0">
                <a:latin typeface="Bookman Old Style" pitchFamily="18" charset="0"/>
              </a:rPr>
              <a:t>Этот </a:t>
            </a:r>
            <a:r>
              <a:rPr lang="ru-RU" dirty="0" smtClean="0">
                <a:latin typeface="Bookman Old Style" pitchFamily="18" charset="0"/>
              </a:rPr>
              <a:t>спектакль об особенностях русского предпринимательства. М.Горький еще в 1910 году сравнивал отечественных предпринимателей с неуравновешенными подростками и даже с озорными детьми драчливыми и жадными до наживы. </a:t>
            </a:r>
            <a:br>
              <a:rPr lang="ru-RU" dirty="0" smtClean="0">
                <a:latin typeface="Bookman Old Style" pitchFamily="18" charset="0"/>
              </a:rPr>
            </a:br>
            <a:r>
              <a:rPr lang="ru-RU" dirty="0" smtClean="0">
                <a:latin typeface="Bookman Old Style" pitchFamily="18" charset="0"/>
              </a:rPr>
              <a:t> </a:t>
            </a:r>
            <a:r>
              <a:rPr lang="ru-RU" dirty="0" smtClean="0"/>
              <a:t/>
            </a:r>
            <a:br>
              <a:rPr lang="ru-RU" dirty="0" smtClean="0"/>
            </a:br>
            <a:r>
              <a:rPr lang="ru-RU" dirty="0" smtClean="0"/>
              <a:t/>
            </a:r>
            <a:br>
              <a:rPr lang="ru-RU" dirty="0" smtClean="0"/>
            </a:br>
            <a:r>
              <a:rPr lang="ru-RU" dirty="0" smtClean="0"/>
              <a:t> </a:t>
            </a:r>
            <a:endParaRPr lang="ru-RU" dirty="0"/>
          </a:p>
        </p:txBody>
      </p:sp>
      <p:pic>
        <p:nvPicPr>
          <p:cNvPr id="35842" name="Picture 2" descr="https://pp.userapi.com/c636430/v636430280/452df/T5IdHgr7j8g.jpg"/>
          <p:cNvPicPr>
            <a:picLocks noChangeAspect="1" noChangeArrowheads="1"/>
          </p:cNvPicPr>
          <p:nvPr/>
        </p:nvPicPr>
        <p:blipFill>
          <a:blip r:embed="rId3" cstate="print"/>
          <a:srcRect/>
          <a:stretch>
            <a:fillRect/>
          </a:stretch>
        </p:blipFill>
        <p:spPr bwMode="auto">
          <a:xfrm>
            <a:off x="6273774" y="285729"/>
            <a:ext cx="2683118" cy="1785950"/>
          </a:xfrm>
          <a:prstGeom prst="rect">
            <a:avLst/>
          </a:prstGeom>
          <a:noFill/>
        </p:spPr>
      </p:pic>
      <p:sp>
        <p:nvSpPr>
          <p:cNvPr id="6" name="Прямоугольник 5"/>
          <p:cNvSpPr/>
          <p:nvPr/>
        </p:nvSpPr>
        <p:spPr>
          <a:xfrm>
            <a:off x="6643702" y="2357430"/>
            <a:ext cx="2285984" cy="3046988"/>
          </a:xfrm>
          <a:prstGeom prst="rect">
            <a:avLst/>
          </a:prstGeom>
        </p:spPr>
        <p:txBody>
          <a:bodyPr wrap="square">
            <a:spAutoFit/>
          </a:bodyPr>
          <a:lstStyle/>
          <a:p>
            <a:pPr algn="ctr"/>
            <a:r>
              <a:rPr lang="ru-RU" sz="1600" b="1" dirty="0" smtClean="0">
                <a:solidFill>
                  <a:srgbClr val="002060"/>
                </a:solidFill>
                <a:latin typeface="Bookman Old Style" pitchFamily="18" charset="0"/>
              </a:rPr>
              <a:t>Дипломный спектакль 4-го курса, Высшего Театрального Института им. М.С. Щепкина (При Малом Академическом театре России), мастерской Бейлиса В.М и Иванова </a:t>
            </a:r>
            <a:r>
              <a:rPr lang="ru-RU" sz="1600" b="1" dirty="0" smtClean="0">
                <a:solidFill>
                  <a:srgbClr val="002060"/>
                </a:solidFill>
                <a:latin typeface="Bookman Old Style" pitchFamily="18" charset="0"/>
              </a:rPr>
              <a:t>В.Н</a:t>
            </a:r>
            <a:endParaRPr lang="ru-RU" sz="1600" b="1" dirty="0">
              <a:solidFill>
                <a:srgbClr val="002060"/>
              </a:solidFill>
              <a:latin typeface="Bookman Old Style"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s://gulaytour.ru/wp-content/uploads/2017/10/1328976912-2-1024x768.jpg"/>
          <p:cNvPicPr>
            <a:picLocks noChangeAspect="1" noChangeArrowheads="1"/>
          </p:cNvPicPr>
          <p:nvPr/>
        </p:nvPicPr>
        <p:blipFill>
          <a:blip r:embed="rId2">
            <a:duotone>
              <a:schemeClr val="bg2">
                <a:shade val="45000"/>
                <a:satMod val="135000"/>
              </a:schemeClr>
              <a:prstClr val="white"/>
            </a:duotone>
          </a:blip>
          <a:srcRect/>
          <a:stretch>
            <a:fillRect/>
          </a:stretch>
        </p:blipFill>
        <p:spPr bwMode="auto">
          <a:xfrm>
            <a:off x="0" y="0"/>
            <a:ext cx="9144000" cy="6858000"/>
          </a:xfrm>
          <a:prstGeom prst="rect">
            <a:avLst/>
          </a:prstGeom>
          <a:noFill/>
        </p:spPr>
      </p:pic>
      <p:sp>
        <p:nvSpPr>
          <p:cNvPr id="3" name="Прямоугольник 2"/>
          <p:cNvSpPr/>
          <p:nvPr/>
        </p:nvSpPr>
        <p:spPr>
          <a:xfrm>
            <a:off x="428596" y="285728"/>
            <a:ext cx="5643602" cy="646331"/>
          </a:xfrm>
          <a:prstGeom prst="rect">
            <a:avLst/>
          </a:prstGeom>
        </p:spPr>
        <p:txBody>
          <a:bodyPr wrap="square">
            <a:spAutoFit/>
          </a:bodyPr>
          <a:lstStyle/>
          <a:p>
            <a:r>
              <a:rPr lang="ru-RU" sz="3600" b="1" dirty="0" smtClean="0">
                <a:solidFill>
                  <a:srgbClr val="002060"/>
                </a:solidFill>
                <a:latin typeface="Bookman Old Style" pitchFamily="18" charset="0"/>
              </a:rPr>
              <a:t>«</a:t>
            </a:r>
            <a:r>
              <a:rPr lang="ru-RU" sz="3600" b="1" dirty="0" err="1" smtClean="0">
                <a:solidFill>
                  <a:srgbClr val="002060"/>
                </a:solidFill>
                <a:latin typeface="Bookman Old Style" pitchFamily="18" charset="0"/>
              </a:rPr>
              <a:t>Васса</a:t>
            </a:r>
            <a:r>
              <a:rPr lang="ru-RU" sz="3600" b="1" dirty="0" smtClean="0">
                <a:solidFill>
                  <a:srgbClr val="002060"/>
                </a:solidFill>
                <a:latin typeface="Bookman Old Style" pitchFamily="18" charset="0"/>
              </a:rPr>
              <a:t> Железнова»</a:t>
            </a:r>
            <a:endParaRPr lang="ru-RU" sz="3600" b="1" dirty="0">
              <a:solidFill>
                <a:srgbClr val="002060"/>
              </a:solidFill>
              <a:latin typeface="Bookman Old Style" pitchFamily="18" charset="0"/>
            </a:endParaRPr>
          </a:p>
        </p:txBody>
      </p:sp>
      <p:sp>
        <p:nvSpPr>
          <p:cNvPr id="4" name="Прямоугольник 3"/>
          <p:cNvSpPr/>
          <p:nvPr/>
        </p:nvSpPr>
        <p:spPr>
          <a:xfrm>
            <a:off x="357158" y="1000108"/>
            <a:ext cx="6500858" cy="5632311"/>
          </a:xfrm>
          <a:prstGeom prst="rect">
            <a:avLst/>
          </a:prstGeom>
        </p:spPr>
        <p:txBody>
          <a:bodyPr wrap="square">
            <a:spAutoFit/>
          </a:bodyPr>
          <a:lstStyle/>
          <a:p>
            <a:r>
              <a:rPr lang="ru-RU" dirty="0" smtClean="0">
                <a:latin typeface="Bookman Old Style" pitchFamily="18" charset="0"/>
              </a:rPr>
              <a:t>В конце августа — начале сентября </a:t>
            </a:r>
            <a:r>
              <a:rPr lang="ru-RU" dirty="0" smtClean="0">
                <a:latin typeface="Bookman Old Style" pitchFamily="18" charset="0"/>
                <a:hlinkClick r:id="rId3" tooltip="1910 год"/>
              </a:rPr>
              <a:t>1910 года</a:t>
            </a:r>
            <a:r>
              <a:rPr lang="ru-RU" dirty="0" smtClean="0">
                <a:latin typeface="Bookman Old Style" pitchFamily="18" charset="0"/>
              </a:rPr>
              <a:t> Максим Горький отправил одному из редакторов журнала «</a:t>
            </a:r>
            <a:r>
              <a:rPr lang="ru-RU" dirty="0" smtClean="0">
                <a:latin typeface="Bookman Old Style" pitchFamily="18" charset="0"/>
                <a:hlinkClick r:id="rId4" tooltip="Современник (журнал)"/>
              </a:rPr>
              <a:t>Современник</a:t>
            </a:r>
            <a:r>
              <a:rPr lang="ru-RU" dirty="0" smtClean="0">
                <a:latin typeface="Bookman Old Style" pitchFamily="18" charset="0"/>
              </a:rPr>
              <a:t>» заметку: «Написал пьесу о матери» (из архива </a:t>
            </a:r>
            <a:r>
              <a:rPr lang="ru-RU" dirty="0" smtClean="0">
                <a:latin typeface="Bookman Old Style" pitchFamily="18" charset="0"/>
              </a:rPr>
              <a:t>                  А</a:t>
            </a:r>
            <a:r>
              <a:rPr lang="ru-RU" dirty="0" smtClean="0">
                <a:latin typeface="Bookman Old Style" pitchFamily="18" charset="0"/>
              </a:rPr>
              <a:t>. М. Горького). Пьеса была впервые напечатана в «Сборнике товарищества „Знание“ за 1910 год», </a:t>
            </a:r>
            <a:r>
              <a:rPr lang="ru-RU" dirty="0" smtClean="0">
                <a:latin typeface="Bookman Old Style" pitchFamily="18" charset="0"/>
              </a:rPr>
              <a:t> с </a:t>
            </a:r>
            <a:r>
              <a:rPr lang="ru-RU" dirty="0" smtClean="0">
                <a:latin typeface="Bookman Old Style" pitchFamily="18" charset="0"/>
              </a:rPr>
              <a:t>подзаголовком «Сцены». Одновременно она вышла отдельной книгой с подзаголовками «Мать», «Сцены» в издательстве </a:t>
            </a:r>
            <a:r>
              <a:rPr lang="ru-RU" dirty="0" smtClean="0">
                <a:latin typeface="Bookman Old Style" pitchFamily="18" charset="0"/>
                <a:hlinkClick r:id="rId5" tooltip="Ладыжников, Иван Павлович (страница отсутствует)"/>
              </a:rPr>
              <a:t>И. П. </a:t>
            </a:r>
            <a:r>
              <a:rPr lang="ru-RU" dirty="0" err="1" smtClean="0">
                <a:latin typeface="Bookman Old Style" pitchFamily="18" charset="0"/>
                <a:hlinkClick r:id="rId5" tooltip="Ладыжников, Иван Павлович (страница отсутствует)"/>
              </a:rPr>
              <a:t>Ладыжникова</a:t>
            </a:r>
            <a:r>
              <a:rPr lang="ru-RU" dirty="0" smtClean="0">
                <a:latin typeface="Bookman Old Style" pitchFamily="18" charset="0"/>
              </a:rPr>
              <a:t>, Берлин (без указания года издания).</a:t>
            </a:r>
          </a:p>
          <a:p>
            <a:r>
              <a:rPr lang="ru-RU" dirty="0" smtClean="0">
                <a:latin typeface="Bookman Old Style" pitchFamily="18" charset="0"/>
              </a:rPr>
              <a:t>После </a:t>
            </a:r>
            <a:r>
              <a:rPr lang="ru-RU" dirty="0" smtClean="0">
                <a:latin typeface="Bookman Old Style" pitchFamily="18" charset="0"/>
                <a:hlinkClick r:id="rId6" tooltip="1933 год"/>
              </a:rPr>
              <a:t>1933 года</a:t>
            </a:r>
            <a:r>
              <a:rPr lang="ru-RU" dirty="0" smtClean="0">
                <a:latin typeface="Bookman Old Style" pitchFamily="18" charset="0"/>
              </a:rPr>
              <a:t> Максим Горький отредактировал пьесу, а в </a:t>
            </a:r>
            <a:r>
              <a:rPr lang="ru-RU" dirty="0" smtClean="0">
                <a:latin typeface="Bookman Old Style" pitchFamily="18" charset="0"/>
                <a:hlinkClick r:id="rId7" tooltip="1935 год"/>
              </a:rPr>
              <a:t>1935 году</a:t>
            </a:r>
            <a:r>
              <a:rPr lang="ru-RU" dirty="0" smtClean="0">
                <a:latin typeface="Bookman Old Style" pitchFamily="18" charset="0"/>
              </a:rPr>
              <a:t> написал её «второй» вариант, где обострил тему </a:t>
            </a:r>
            <a:r>
              <a:rPr lang="ru-RU" dirty="0" smtClean="0">
                <a:latin typeface="Bookman Old Style" pitchFamily="18" charset="0"/>
                <a:hlinkClick r:id="rId8" tooltip="Классовая борьба"/>
              </a:rPr>
              <a:t>классовой борьбы</a:t>
            </a:r>
            <a:r>
              <a:rPr lang="ru-RU" dirty="0" smtClean="0">
                <a:latin typeface="Bookman Old Style" pitchFamily="18" charset="0"/>
              </a:rPr>
              <a:t>.</a:t>
            </a:r>
          </a:p>
          <a:p>
            <a:r>
              <a:rPr lang="ru-RU" dirty="0" smtClean="0">
                <a:latin typeface="Bookman Old Style" pitchFamily="18" charset="0"/>
              </a:rPr>
              <a:t>Первый вариант пьесы «</a:t>
            </a:r>
            <a:r>
              <a:rPr lang="ru-RU" dirty="0" err="1" smtClean="0">
                <a:latin typeface="Bookman Old Style" pitchFamily="18" charset="0"/>
              </a:rPr>
              <a:t>Васса</a:t>
            </a:r>
            <a:r>
              <a:rPr lang="ru-RU" dirty="0" smtClean="0">
                <a:latin typeface="Bookman Old Style" pitchFamily="18" charset="0"/>
              </a:rPr>
              <a:t> Железнова» был включён во все собрания сочинений Максима Горького.</a:t>
            </a:r>
          </a:p>
          <a:p>
            <a:r>
              <a:rPr lang="ru-RU" dirty="0" smtClean="0">
                <a:latin typeface="Bookman Old Style" pitchFamily="18" charset="0"/>
              </a:rPr>
              <a:t>По легенде, прототипом главной героини пьесы стала вдова нижегородского пароходчика и домовладельца купчиха Кашина (в Нижнем Новгороде её дом сохранился в перестроенном виде).</a:t>
            </a:r>
            <a:endParaRPr lang="ru-RU" dirty="0">
              <a:latin typeface="Bookman Old Style" pitchFamily="18" charset="0"/>
            </a:endParaRPr>
          </a:p>
        </p:txBody>
      </p:sp>
      <p:pic>
        <p:nvPicPr>
          <p:cNvPr id="37890" name="Picture 2" descr="http://yavix.ru/i/6/e/b/b75508329e026230042da65426023.jpg"/>
          <p:cNvPicPr>
            <a:picLocks noChangeAspect="1" noChangeArrowheads="1"/>
          </p:cNvPicPr>
          <p:nvPr/>
        </p:nvPicPr>
        <p:blipFill>
          <a:blip r:embed="rId9" cstate="print"/>
          <a:srcRect b="12500"/>
          <a:stretch>
            <a:fillRect/>
          </a:stretch>
        </p:blipFill>
        <p:spPr bwMode="auto">
          <a:xfrm>
            <a:off x="6072198" y="267868"/>
            <a:ext cx="2857520" cy="1875248"/>
          </a:xfrm>
          <a:prstGeom prst="rect">
            <a:avLst/>
          </a:prstGeom>
          <a:noFill/>
        </p:spPr>
      </p:pic>
      <p:sp>
        <p:nvSpPr>
          <p:cNvPr id="6" name="TextBox 5"/>
          <p:cNvSpPr txBox="1"/>
          <p:nvPr/>
        </p:nvSpPr>
        <p:spPr>
          <a:xfrm>
            <a:off x="6786578" y="2428868"/>
            <a:ext cx="2143140" cy="2308324"/>
          </a:xfrm>
          <a:prstGeom prst="rect">
            <a:avLst/>
          </a:prstGeom>
          <a:noFill/>
        </p:spPr>
        <p:txBody>
          <a:bodyPr wrap="square" rtlCol="0">
            <a:spAutoFit/>
          </a:bodyPr>
          <a:lstStyle/>
          <a:p>
            <a:pPr algn="ctr"/>
            <a:r>
              <a:rPr lang="ru-RU" sz="1600" b="1" dirty="0" smtClean="0">
                <a:solidFill>
                  <a:srgbClr val="002060"/>
                </a:solidFill>
                <a:latin typeface="Bookman Old Style" pitchFamily="18" charset="0"/>
              </a:rPr>
              <a:t>Впервые </a:t>
            </a:r>
            <a:r>
              <a:rPr lang="ru-RU" sz="1600" b="1" dirty="0" smtClean="0">
                <a:solidFill>
                  <a:srgbClr val="002060"/>
                </a:solidFill>
                <a:latin typeface="Bookman Old Style" pitchFamily="18" charset="0"/>
              </a:rPr>
              <a:t>  </a:t>
            </a:r>
            <a:r>
              <a:rPr lang="ru-RU" sz="1600" b="1" dirty="0" smtClean="0">
                <a:solidFill>
                  <a:srgbClr val="002060"/>
                </a:solidFill>
                <a:latin typeface="Bookman Old Style" pitchFamily="18" charset="0"/>
              </a:rPr>
              <a:t>роль </a:t>
            </a:r>
            <a:r>
              <a:rPr lang="ru-RU" sz="1600" b="1" dirty="0" err="1" smtClean="0">
                <a:solidFill>
                  <a:srgbClr val="002060"/>
                </a:solidFill>
                <a:latin typeface="Bookman Old Style" pitchFamily="18" charset="0"/>
              </a:rPr>
              <a:t>Вассы</a:t>
            </a:r>
            <a:r>
              <a:rPr lang="ru-RU" sz="1600" b="1" dirty="0" smtClean="0">
                <a:solidFill>
                  <a:srgbClr val="002060"/>
                </a:solidFill>
                <a:latin typeface="Bookman Old Style" pitchFamily="18" charset="0"/>
              </a:rPr>
              <a:t> Железновой исполнила </a:t>
            </a:r>
            <a:r>
              <a:rPr lang="ru-RU" sz="1600" b="1" dirty="0" smtClean="0">
                <a:solidFill>
                  <a:srgbClr val="002060"/>
                </a:solidFill>
                <a:latin typeface="Bookman Old Style" pitchFamily="18" charset="0"/>
              </a:rPr>
              <a:t>в 1936 году Фаина Георгиевна Раневская в Театре Красной Армии</a:t>
            </a:r>
            <a:endParaRPr lang="ru-RU" sz="1600" b="1" dirty="0">
              <a:solidFill>
                <a:srgbClr val="002060"/>
              </a:solidFill>
              <a:latin typeface="Bookman Old Style"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s://gulaytour.ru/wp-content/uploads/2017/10/1328976912-2-1024x768.jpg"/>
          <p:cNvPicPr>
            <a:picLocks noChangeAspect="1" noChangeArrowheads="1"/>
          </p:cNvPicPr>
          <p:nvPr/>
        </p:nvPicPr>
        <p:blipFill>
          <a:blip r:embed="rId2">
            <a:duotone>
              <a:schemeClr val="bg2">
                <a:shade val="45000"/>
                <a:satMod val="135000"/>
              </a:schemeClr>
              <a:prstClr val="white"/>
            </a:duotone>
          </a:blip>
          <a:srcRect/>
          <a:stretch>
            <a:fillRect/>
          </a:stretch>
        </p:blipFill>
        <p:spPr bwMode="auto">
          <a:xfrm>
            <a:off x="0" y="0"/>
            <a:ext cx="9144000" cy="6858000"/>
          </a:xfrm>
          <a:prstGeom prst="rect">
            <a:avLst/>
          </a:prstGeom>
          <a:noFill/>
        </p:spPr>
      </p:pic>
      <p:sp>
        <p:nvSpPr>
          <p:cNvPr id="3" name="Прямоугольник 2"/>
          <p:cNvSpPr/>
          <p:nvPr/>
        </p:nvSpPr>
        <p:spPr>
          <a:xfrm>
            <a:off x="428596" y="285728"/>
            <a:ext cx="5643602" cy="646331"/>
          </a:xfrm>
          <a:prstGeom prst="rect">
            <a:avLst/>
          </a:prstGeom>
        </p:spPr>
        <p:txBody>
          <a:bodyPr wrap="square">
            <a:spAutoFit/>
          </a:bodyPr>
          <a:lstStyle/>
          <a:p>
            <a:r>
              <a:rPr lang="ru-RU" sz="3600" b="1" dirty="0" smtClean="0">
                <a:solidFill>
                  <a:srgbClr val="002060"/>
                </a:solidFill>
                <a:latin typeface="Bookman Old Style" pitchFamily="18" charset="0"/>
              </a:rPr>
              <a:t>«Зыковы»</a:t>
            </a:r>
            <a:endParaRPr lang="ru-RU" sz="3600" b="1" dirty="0">
              <a:solidFill>
                <a:srgbClr val="002060"/>
              </a:solidFill>
              <a:latin typeface="Bookman Old Style" pitchFamily="18" charset="0"/>
            </a:endParaRPr>
          </a:p>
        </p:txBody>
      </p:sp>
      <p:sp>
        <p:nvSpPr>
          <p:cNvPr id="4" name="Прямоугольник 3"/>
          <p:cNvSpPr/>
          <p:nvPr/>
        </p:nvSpPr>
        <p:spPr>
          <a:xfrm>
            <a:off x="142844" y="2143116"/>
            <a:ext cx="8715404" cy="4524315"/>
          </a:xfrm>
          <a:prstGeom prst="rect">
            <a:avLst/>
          </a:prstGeom>
        </p:spPr>
        <p:txBody>
          <a:bodyPr wrap="square">
            <a:spAutoFit/>
          </a:bodyPr>
          <a:lstStyle/>
          <a:p>
            <a:r>
              <a:rPr lang="ru-RU" sz="1600" dirty="0" smtClean="0">
                <a:latin typeface="Bookman Old Style" pitchFamily="18" charset="0"/>
              </a:rPr>
              <a:t>Пьеса А.М. Горького «Зыковы», написанная в 1913 году, – не частый гость на отечественной сцене. Может быть, этим-то она и отличается от остальных драм «буревестника революции». Возможно, даже выгодно отличается – своей относительной неизведанностью. И тем, что в ней ощутимо снижены социальные мотивы, зато предельно обострены общечеловеческие. В доме лесопромышленника Антипы Зыкова праздничное оживление. Хозяин собирается женить единственного сына Михаила. Невеста сына – Павлина (Павла), воспитанница православного монастыря, – гостит со своей матерью у будущего </a:t>
            </a:r>
            <a:r>
              <a:rPr lang="ru-RU" sz="1600" dirty="0" smtClean="0">
                <a:latin typeface="Bookman Old Style" pitchFamily="18" charset="0"/>
              </a:rPr>
              <a:t>свёкра.  Зыковы </a:t>
            </a:r>
            <a:r>
              <a:rPr lang="ru-RU" sz="1600" dirty="0" smtClean="0">
                <a:latin typeface="Bookman Old Style" pitchFamily="18" charset="0"/>
              </a:rPr>
              <a:t>– неординарные люди сложной </a:t>
            </a:r>
            <a:r>
              <a:rPr lang="ru-RU" sz="1600" dirty="0" smtClean="0">
                <a:latin typeface="Bookman Old Style" pitchFamily="18" charset="0"/>
              </a:rPr>
              <a:t>судьбы. </a:t>
            </a:r>
            <a:r>
              <a:rPr lang="ru-RU" sz="1600" dirty="0" smtClean="0">
                <a:latin typeface="Bookman Old Style" pitchFamily="18" charset="0"/>
              </a:rPr>
              <a:t>Вместе с тем это поколение тружеников, на которых «всё держится». Внезапно вспыхнувшая страсть Антипы Зыкова к избраннице сына всё переворачивает в жизни героев. Он делает предложение юной девушке и сразу же женится на </a:t>
            </a:r>
            <a:r>
              <a:rPr lang="ru-RU" sz="1600" dirty="0" smtClean="0">
                <a:latin typeface="Bookman Old Style" pitchFamily="18" charset="0"/>
              </a:rPr>
              <a:t>ней.  Полагая</a:t>
            </a:r>
            <a:r>
              <a:rPr lang="ru-RU" sz="1600" dirty="0" smtClean="0">
                <a:latin typeface="Bookman Old Style" pitchFamily="18" charset="0"/>
              </a:rPr>
              <a:t>, что нашел, наконец, главный смысл </a:t>
            </a:r>
            <a:r>
              <a:rPr lang="ru-RU" sz="1600" dirty="0" smtClean="0">
                <a:latin typeface="Bookman Old Style" pitchFamily="18" charset="0"/>
              </a:rPr>
              <a:t>жизни. Дальнейшее </a:t>
            </a:r>
            <a:r>
              <a:rPr lang="ru-RU" sz="1600" dirty="0" smtClean="0">
                <a:latin typeface="Bookman Old Style" pitchFamily="18" charset="0"/>
              </a:rPr>
              <a:t>развитие событий вполне могло бы послужить образцом увлекательного мелодраматического сюжета. Если бы не филигранная психологическая разработка драматургом всех характеров, вплоть до самого эпизодического лица, – порождающая множество современных ассоциаций, острых вопросов и открытий. Именно это делает пьесу актуальной и близкой сегодняшнему зрителю.</a:t>
            </a:r>
            <a:endParaRPr lang="ru-RU" sz="1600" dirty="0">
              <a:latin typeface="Bookman Old Style" pitchFamily="18" charset="0"/>
            </a:endParaRPr>
          </a:p>
        </p:txBody>
      </p:sp>
      <p:pic>
        <p:nvPicPr>
          <p:cNvPr id="34820" name="Picture 4" descr="ÐÑÐºÐ¾Ð²Ñ (ÐÐ¾ÑÑÐºÐ¸Ð¹ ÐÐ°ÐºÑÐ¸Ð¼) [1951, ÐÑÐ°Ð¼Ð°, Ð°ÑÐ´Ð¸Ð¾ÑÐ¿ÐµÐºÑÐ°ÐºÐ»Ñ, MP3, 128kbps] #2"/>
          <p:cNvPicPr>
            <a:picLocks noChangeAspect="1" noChangeArrowheads="1"/>
          </p:cNvPicPr>
          <p:nvPr/>
        </p:nvPicPr>
        <p:blipFill>
          <a:blip r:embed="rId3" cstate="print"/>
          <a:srcRect/>
          <a:stretch>
            <a:fillRect/>
          </a:stretch>
        </p:blipFill>
        <p:spPr bwMode="auto">
          <a:xfrm>
            <a:off x="3286116" y="214290"/>
            <a:ext cx="2669228" cy="1798552"/>
          </a:xfrm>
          <a:prstGeom prst="rect">
            <a:avLst/>
          </a:prstGeom>
          <a:noFill/>
        </p:spPr>
      </p:pic>
      <p:sp>
        <p:nvSpPr>
          <p:cNvPr id="7" name="Прямоугольник 6"/>
          <p:cNvSpPr/>
          <p:nvPr/>
        </p:nvSpPr>
        <p:spPr>
          <a:xfrm>
            <a:off x="6286480" y="214290"/>
            <a:ext cx="2857520" cy="1815882"/>
          </a:xfrm>
          <a:prstGeom prst="rect">
            <a:avLst/>
          </a:prstGeom>
        </p:spPr>
        <p:txBody>
          <a:bodyPr wrap="square">
            <a:spAutoFit/>
          </a:bodyPr>
          <a:lstStyle/>
          <a:p>
            <a:pPr algn="ctr"/>
            <a:r>
              <a:rPr lang="ru-RU" sz="1400" b="1" dirty="0" smtClean="0">
                <a:solidFill>
                  <a:srgbClr val="002060"/>
                </a:solidFill>
                <a:latin typeface="Bookman Old Style" pitchFamily="18" charset="0"/>
              </a:rPr>
              <a:t>Московский драматический театр им. </a:t>
            </a:r>
            <a:r>
              <a:rPr lang="ru-RU" sz="1400" b="1" dirty="0" smtClean="0">
                <a:solidFill>
                  <a:srgbClr val="002060"/>
                </a:solidFill>
                <a:latin typeface="Bookman Old Style" pitchFamily="18" charset="0"/>
              </a:rPr>
              <a:t>Маяковского, 1951 г.</a:t>
            </a:r>
            <a:br>
              <a:rPr lang="ru-RU" sz="1400" b="1" dirty="0" smtClean="0">
                <a:solidFill>
                  <a:srgbClr val="002060"/>
                </a:solidFill>
                <a:latin typeface="Bookman Old Style" pitchFamily="18" charset="0"/>
              </a:rPr>
            </a:br>
            <a:r>
              <a:rPr lang="ru-RU" sz="1400" b="1" dirty="0" smtClean="0">
                <a:solidFill>
                  <a:srgbClr val="002060"/>
                </a:solidFill>
                <a:latin typeface="Bookman Old Style" pitchFamily="18" charset="0"/>
              </a:rPr>
              <a:t>В главных ролях - Мария Бабанова и Евгений Самойлов.</a:t>
            </a:r>
            <a:br>
              <a:rPr lang="ru-RU" sz="1400" b="1" dirty="0" smtClean="0">
                <a:solidFill>
                  <a:srgbClr val="002060"/>
                </a:solidFill>
                <a:latin typeface="Bookman Old Style" pitchFamily="18" charset="0"/>
              </a:rPr>
            </a:br>
            <a:r>
              <a:rPr lang="ru-RU" sz="1400" b="1" dirty="0" smtClean="0">
                <a:solidFill>
                  <a:srgbClr val="002060"/>
                </a:solidFill>
                <a:latin typeface="Bookman Old Style" pitchFamily="18" charset="0"/>
              </a:rPr>
              <a:t>Постановка Владимира Дудина</a:t>
            </a:r>
            <a:r>
              <a:rPr lang="ru-RU" sz="1400" b="1" dirty="0" smtClean="0">
                <a:solidFill>
                  <a:srgbClr val="002060"/>
                </a:solidFill>
              </a:rPr>
              <a:t>.</a:t>
            </a:r>
            <a:endParaRPr lang="ru-RU" sz="1400" b="1" dirty="0">
              <a:solidFill>
                <a:srgbClr val="00206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s://gulaytour.ru/wp-content/uploads/2017/10/1328976912-2-1024x768.jpg"/>
          <p:cNvPicPr>
            <a:picLocks noChangeAspect="1" noChangeArrowheads="1"/>
          </p:cNvPicPr>
          <p:nvPr/>
        </p:nvPicPr>
        <p:blipFill>
          <a:blip r:embed="rId2">
            <a:duotone>
              <a:schemeClr val="bg2">
                <a:shade val="45000"/>
                <a:satMod val="135000"/>
              </a:schemeClr>
              <a:prstClr val="white"/>
            </a:duotone>
          </a:blip>
          <a:srcRect/>
          <a:stretch>
            <a:fillRect/>
          </a:stretch>
        </p:blipFill>
        <p:spPr bwMode="auto">
          <a:xfrm>
            <a:off x="0" y="0"/>
            <a:ext cx="9144000" cy="6858000"/>
          </a:xfrm>
          <a:prstGeom prst="rect">
            <a:avLst/>
          </a:prstGeom>
          <a:noFill/>
        </p:spPr>
      </p:pic>
      <p:sp>
        <p:nvSpPr>
          <p:cNvPr id="3" name="Прямоугольник 2"/>
          <p:cNvSpPr/>
          <p:nvPr/>
        </p:nvSpPr>
        <p:spPr>
          <a:xfrm>
            <a:off x="428596" y="285728"/>
            <a:ext cx="5643602" cy="646331"/>
          </a:xfrm>
          <a:prstGeom prst="rect">
            <a:avLst/>
          </a:prstGeom>
        </p:spPr>
        <p:txBody>
          <a:bodyPr wrap="square">
            <a:spAutoFit/>
          </a:bodyPr>
          <a:lstStyle/>
          <a:p>
            <a:r>
              <a:rPr lang="ru-RU" sz="3600" b="1" dirty="0" smtClean="0">
                <a:solidFill>
                  <a:srgbClr val="002060"/>
                </a:solidFill>
                <a:latin typeface="Bookman Old Style" pitchFamily="18" charset="0"/>
              </a:rPr>
              <a:t>«Фальшивая монета »</a:t>
            </a:r>
            <a:endParaRPr lang="ru-RU" sz="3600" b="1" dirty="0">
              <a:solidFill>
                <a:srgbClr val="002060"/>
              </a:solidFill>
              <a:latin typeface="Bookman Old Style" pitchFamily="18" charset="0"/>
            </a:endParaRPr>
          </a:p>
        </p:txBody>
      </p:sp>
      <p:sp>
        <p:nvSpPr>
          <p:cNvPr id="6" name="Прямоугольник 5"/>
          <p:cNvSpPr/>
          <p:nvPr/>
        </p:nvSpPr>
        <p:spPr>
          <a:xfrm>
            <a:off x="428596" y="1000108"/>
            <a:ext cx="6000776" cy="5632311"/>
          </a:xfrm>
          <a:prstGeom prst="rect">
            <a:avLst/>
          </a:prstGeom>
        </p:spPr>
        <p:txBody>
          <a:bodyPr wrap="square">
            <a:spAutoFit/>
          </a:bodyPr>
          <a:lstStyle/>
          <a:p>
            <a:r>
              <a:rPr lang="ru-RU" dirty="0" smtClean="0">
                <a:latin typeface="Bookman Old Style" pitchFamily="18" charset="0"/>
              </a:rPr>
              <a:t>«Фальшивая монета»— пьеса, которая в горьковском наследии стоит как бы </a:t>
            </a:r>
            <a:r>
              <a:rPr lang="ru-RU" dirty="0" smtClean="0">
                <a:latin typeface="Bookman Old Style" pitchFamily="18" charset="0"/>
              </a:rPr>
              <a:t>особняком и </a:t>
            </a:r>
            <a:r>
              <a:rPr lang="ru-RU" dirty="0" smtClean="0">
                <a:latin typeface="Bookman Old Style" pitchFamily="18" charset="0"/>
              </a:rPr>
              <a:t>выделяется своей сугубой нервностью, </a:t>
            </a:r>
            <a:r>
              <a:rPr lang="ru-RU" dirty="0" smtClean="0">
                <a:latin typeface="Bookman Old Style" pitchFamily="18" charset="0"/>
              </a:rPr>
              <a:t>взвинченностью. Внешне </a:t>
            </a:r>
            <a:r>
              <a:rPr lang="ru-RU" dirty="0" smtClean="0">
                <a:latin typeface="Bookman Old Style" pitchFamily="18" charset="0"/>
              </a:rPr>
              <a:t>сравнительно несложный сюжет «Фальшивой монеты» скрывает глубокую и для Горького в высшей степени притягательную мысль о том, как искажает</a:t>
            </a:r>
            <a:r>
              <a:rPr lang="ru-RU" dirty="0" smtClean="0">
                <a:latin typeface="Bookman Old Style" pitchFamily="18" charset="0"/>
              </a:rPr>
              <a:t>, унижает </a:t>
            </a:r>
            <a:r>
              <a:rPr lang="ru-RU" dirty="0" smtClean="0">
                <a:latin typeface="Bookman Old Style" pitchFamily="18" charset="0"/>
              </a:rPr>
              <a:t>и опошляет человека денежный интерес, о том, как власть денег проникает в самую, казалось бы, потаенную сферу </a:t>
            </a:r>
            <a:r>
              <a:rPr lang="ru-RU" dirty="0" smtClean="0">
                <a:latin typeface="Bookman Old Style" pitchFamily="18" charset="0"/>
              </a:rPr>
              <a:t>внутрисемейных </a:t>
            </a:r>
            <a:r>
              <a:rPr lang="ru-RU" dirty="0" smtClean="0">
                <a:latin typeface="Bookman Old Style" pitchFamily="18" charset="0"/>
              </a:rPr>
              <a:t>отношений</a:t>
            </a:r>
            <a:r>
              <a:rPr lang="ru-RU" dirty="0" smtClean="0">
                <a:latin typeface="Bookman Old Style" pitchFamily="18" charset="0"/>
              </a:rPr>
              <a:t>. Спектакль</a:t>
            </a:r>
            <a:r>
              <a:rPr lang="ru-RU" dirty="0" smtClean="0">
                <a:latin typeface="Bookman Old Style" pitchFamily="18" charset="0"/>
              </a:rPr>
              <a:t> проникнут горечью. Худая слава предшествовала появлению этой пьесы, опубликованной в 1927 г.</a:t>
            </a:r>
          </a:p>
          <a:p>
            <a:r>
              <a:rPr lang="ru-RU" dirty="0" smtClean="0">
                <a:latin typeface="Bookman Old Style" pitchFamily="18" charset="0"/>
              </a:rPr>
              <a:t>Ознакомившись с последней редакцией ≪Фальшивой монеты≫ в рукописи, столь</a:t>
            </a:r>
          </a:p>
          <a:p>
            <a:r>
              <a:rPr lang="ru-RU" dirty="0" smtClean="0">
                <a:latin typeface="Bookman Old Style" pitchFamily="18" charset="0"/>
              </a:rPr>
              <a:t>авторитетный и обычно столь доброжелательный к Горькому критик, как Луначарский,</a:t>
            </a:r>
          </a:p>
          <a:p>
            <a:r>
              <a:rPr lang="ru-RU" dirty="0" smtClean="0">
                <a:latin typeface="Bookman Old Style" pitchFamily="18" charset="0"/>
              </a:rPr>
              <a:t>выступил в печати с резко отрицательной оценкой пьесы</a:t>
            </a:r>
            <a:endParaRPr lang="ru-RU" dirty="0">
              <a:latin typeface="Bookman Old Style" pitchFamily="18" charset="0"/>
            </a:endParaRPr>
          </a:p>
        </p:txBody>
      </p:sp>
      <p:pic>
        <p:nvPicPr>
          <p:cNvPr id="33794" name="Picture 2" descr="http://sakhalinmuseum.ru/eimg/img_e197c6df2315656273b0a4b1820d709f.jpg"/>
          <p:cNvPicPr>
            <a:picLocks noChangeAspect="1" noChangeArrowheads="1"/>
          </p:cNvPicPr>
          <p:nvPr/>
        </p:nvPicPr>
        <p:blipFill>
          <a:blip r:embed="rId3"/>
          <a:srcRect/>
          <a:stretch>
            <a:fillRect/>
          </a:stretch>
        </p:blipFill>
        <p:spPr bwMode="auto">
          <a:xfrm>
            <a:off x="6359503" y="357167"/>
            <a:ext cx="2546376" cy="3500461"/>
          </a:xfrm>
          <a:prstGeom prst="rect">
            <a:avLst/>
          </a:prstGeom>
          <a:noFill/>
        </p:spPr>
      </p:pic>
      <p:sp>
        <p:nvSpPr>
          <p:cNvPr id="8" name="Прямоугольник 7"/>
          <p:cNvSpPr/>
          <p:nvPr/>
        </p:nvSpPr>
        <p:spPr>
          <a:xfrm>
            <a:off x="6429388" y="3929066"/>
            <a:ext cx="2500330" cy="1815882"/>
          </a:xfrm>
          <a:prstGeom prst="rect">
            <a:avLst/>
          </a:prstGeom>
        </p:spPr>
        <p:txBody>
          <a:bodyPr wrap="square">
            <a:spAutoFit/>
          </a:bodyPr>
          <a:lstStyle/>
          <a:p>
            <a:pPr algn="ctr"/>
            <a:r>
              <a:rPr lang="ru-RU" sz="1600" b="1" dirty="0" smtClean="0">
                <a:solidFill>
                  <a:srgbClr val="002060"/>
                </a:solidFill>
                <a:latin typeface="Bookman Old Style" pitchFamily="18" charset="0"/>
              </a:rPr>
              <a:t>Сцена из спектакля </a:t>
            </a:r>
            <a:r>
              <a:rPr lang="ru-RU" sz="1600" b="1" dirty="0" err="1" smtClean="0">
                <a:solidFill>
                  <a:srgbClr val="002060"/>
                </a:solidFill>
                <a:latin typeface="Bookman Old Style" pitchFamily="18" charset="0"/>
              </a:rPr>
              <a:t>Сахоблдрамтеатра</a:t>
            </a:r>
            <a:r>
              <a:rPr lang="ru-RU" sz="1600" b="1" dirty="0" smtClean="0">
                <a:solidFill>
                  <a:srgbClr val="002060"/>
                </a:solidFill>
                <a:latin typeface="Bookman Old Style" pitchFamily="18" charset="0"/>
              </a:rPr>
              <a:t> им. А.П. Чехова "Фальшивая монета" по пьесе М. Горького. 1959-1960 гг.</a:t>
            </a:r>
            <a:endParaRPr lang="ru-RU" sz="1600" b="1" dirty="0">
              <a:solidFill>
                <a:srgbClr val="002060"/>
              </a:solidFill>
              <a:latin typeface="Bookman Old Style"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s://gulaytour.ru/wp-content/uploads/2017/10/1328976912-2-1024x768.jpg"/>
          <p:cNvPicPr>
            <a:picLocks noChangeAspect="1" noChangeArrowheads="1"/>
          </p:cNvPicPr>
          <p:nvPr/>
        </p:nvPicPr>
        <p:blipFill>
          <a:blip r:embed="rId2">
            <a:duotone>
              <a:schemeClr val="bg2">
                <a:shade val="45000"/>
                <a:satMod val="135000"/>
              </a:schemeClr>
              <a:prstClr val="white"/>
            </a:duotone>
          </a:blip>
          <a:srcRect/>
          <a:stretch>
            <a:fillRect/>
          </a:stretch>
        </p:blipFill>
        <p:spPr bwMode="auto">
          <a:xfrm>
            <a:off x="0" y="0"/>
            <a:ext cx="9144000" cy="6858000"/>
          </a:xfrm>
          <a:prstGeom prst="rect">
            <a:avLst/>
          </a:prstGeom>
          <a:noFill/>
        </p:spPr>
      </p:pic>
      <p:sp>
        <p:nvSpPr>
          <p:cNvPr id="3" name="Прямоугольник 2"/>
          <p:cNvSpPr/>
          <p:nvPr/>
        </p:nvSpPr>
        <p:spPr>
          <a:xfrm>
            <a:off x="3571868" y="117693"/>
            <a:ext cx="5429256" cy="6740307"/>
          </a:xfrm>
          <a:prstGeom prst="rect">
            <a:avLst/>
          </a:prstGeom>
        </p:spPr>
        <p:txBody>
          <a:bodyPr wrap="square">
            <a:spAutoFit/>
          </a:bodyPr>
          <a:lstStyle/>
          <a:p>
            <a:r>
              <a:rPr lang="ru-RU" dirty="0" smtClean="0">
                <a:latin typeface="Bookman Old Style" pitchFamily="18" charset="0"/>
              </a:rPr>
              <a:t>Пьеса «</a:t>
            </a:r>
            <a:r>
              <a:rPr lang="ru-RU" b="1" dirty="0" smtClean="0">
                <a:latin typeface="Bookman Old Style" pitchFamily="18" charset="0"/>
              </a:rPr>
              <a:t>Старик</a:t>
            </a:r>
            <a:r>
              <a:rPr lang="ru-RU" dirty="0" smtClean="0">
                <a:latin typeface="Bookman Old Style" pitchFamily="18" charset="0"/>
              </a:rPr>
              <a:t>» написана </a:t>
            </a:r>
            <a:r>
              <a:rPr lang="ru-RU" dirty="0" smtClean="0">
                <a:latin typeface="Bookman Old Style" pitchFamily="18" charset="0"/>
                <a:hlinkClick r:id="rId3" tooltip="Горький, Алексей Максимович"/>
              </a:rPr>
              <a:t>Максимом Горьким</a:t>
            </a:r>
            <a:r>
              <a:rPr lang="ru-RU" dirty="0" smtClean="0">
                <a:latin typeface="Bookman Old Style" pitchFamily="18" charset="0"/>
              </a:rPr>
              <a:t> в 1915 году. Впервые показана публике 1 января 1919 года на сцене </a:t>
            </a:r>
            <a:r>
              <a:rPr lang="ru-RU" dirty="0" smtClean="0">
                <a:latin typeface="Bookman Old Style" pitchFamily="18" charset="0"/>
                <a:hlinkClick r:id="rId4" tooltip="Малый театр"/>
              </a:rPr>
              <a:t>Малого </a:t>
            </a:r>
            <a:r>
              <a:rPr lang="ru-RU" dirty="0" smtClean="0">
                <a:latin typeface="Bookman Old Style" pitchFamily="18" charset="0"/>
                <a:hlinkClick r:id="rId4" tooltip="Малый театр"/>
              </a:rPr>
              <a:t>театра</a:t>
            </a:r>
            <a:r>
              <a:rPr lang="ru-RU" dirty="0" smtClean="0">
                <a:latin typeface="Bookman Old Style" pitchFamily="18" charset="0"/>
              </a:rPr>
              <a:t>. </a:t>
            </a:r>
            <a:r>
              <a:rPr lang="ru-RU" dirty="0" smtClean="0">
                <a:latin typeface="Bookman Old Style" pitchFamily="18" charset="0"/>
              </a:rPr>
              <a:t>На этом спектакле присутствовали </a:t>
            </a:r>
            <a:r>
              <a:rPr lang="ru-RU" dirty="0" smtClean="0">
                <a:latin typeface="Bookman Old Style" pitchFamily="18" charset="0"/>
                <a:hlinkClick r:id="rId5" tooltip="Ленин, Владимир Ильич"/>
              </a:rPr>
              <a:t>В.И. Ленин</a:t>
            </a:r>
            <a:r>
              <a:rPr lang="ru-RU" dirty="0" smtClean="0">
                <a:latin typeface="Bookman Old Style" pitchFamily="18" charset="0"/>
              </a:rPr>
              <a:t> с </a:t>
            </a:r>
            <a:r>
              <a:rPr lang="ru-RU" dirty="0" smtClean="0">
                <a:latin typeface="Bookman Old Style" pitchFamily="18" charset="0"/>
                <a:hlinkClick r:id="rId6" tooltip="Крупская, Надежда Константиновна"/>
              </a:rPr>
              <a:t>Н.К. </a:t>
            </a:r>
            <a:r>
              <a:rPr lang="ru-RU" dirty="0" smtClean="0">
                <a:latin typeface="Bookman Old Style" pitchFamily="18" charset="0"/>
                <a:hlinkClick r:id="rId6" tooltip="Крупская, Надежда Константиновна"/>
              </a:rPr>
              <a:t>Крупской</a:t>
            </a:r>
            <a:r>
              <a:rPr lang="ru-RU" dirty="0" smtClean="0">
                <a:latin typeface="Bookman Old Style" pitchFamily="18" charset="0"/>
              </a:rPr>
              <a:t>.</a:t>
            </a:r>
            <a:endParaRPr lang="ru-RU" dirty="0" smtClean="0">
              <a:latin typeface="Bookman Old Style" pitchFamily="18" charset="0"/>
            </a:endParaRPr>
          </a:p>
          <a:p>
            <a:r>
              <a:rPr lang="ru-RU" dirty="0" smtClean="0">
                <a:latin typeface="Bookman Old Style" pitchFamily="18" charset="0"/>
              </a:rPr>
              <a:t>Имеется тесная связь пьесы «Старик» с опубликованными в 1913 году публицистическими статьями М. Горького «О карамазовщине» и «Ещё о „карамазовщине</a:t>
            </a:r>
            <a:r>
              <a:rPr lang="ru-RU" dirty="0" smtClean="0">
                <a:latin typeface="Bookman Old Style" pitchFamily="18" charset="0"/>
              </a:rPr>
              <a:t>“». </a:t>
            </a:r>
            <a:r>
              <a:rPr lang="ru-RU" dirty="0" smtClean="0">
                <a:latin typeface="Bookman Old Style" pitchFamily="18" charset="0"/>
              </a:rPr>
              <a:t>Так, в предисловии к американскому изданию пьесы М. Горький писал: «В пьесе „Старик“ я старался указать, как отвратителен человек, влюблённый в своё страдание, считающий, что оно даёт ему право </a:t>
            </a:r>
            <a:r>
              <a:rPr lang="ru-RU" dirty="0" err="1" smtClean="0">
                <a:latin typeface="Bookman Old Style" pitchFamily="18" charset="0"/>
              </a:rPr>
              <a:t>ме́сти</a:t>
            </a:r>
            <a:r>
              <a:rPr lang="ru-RU" dirty="0" smtClean="0">
                <a:latin typeface="Bookman Old Style" pitchFamily="18" charset="0"/>
              </a:rPr>
              <a:t> за всё то, что ему пришлось перенести. Но если человек убеждён в том, что страдание даёт ему право считать себя исключительной личностью и мстить другим за свои несчастья, — такой человек, по моему мнению, не принадлежит к людям, заслуживающим уважения других. Вам это будет понятно, если вы представите себе человека, поджигающего дома и города только по той причине, что ему холодно</a:t>
            </a:r>
            <a:r>
              <a:rPr lang="ru-RU" dirty="0" smtClean="0">
                <a:latin typeface="Bookman Old Style" pitchFamily="18" charset="0"/>
              </a:rPr>
              <a:t>!»</a:t>
            </a:r>
            <a:endParaRPr lang="ru-RU" dirty="0">
              <a:latin typeface="Bookman Old Style" pitchFamily="18" charset="0"/>
            </a:endParaRPr>
          </a:p>
        </p:txBody>
      </p:sp>
      <p:sp>
        <p:nvSpPr>
          <p:cNvPr id="4" name="Прямоугольник 3"/>
          <p:cNvSpPr/>
          <p:nvPr/>
        </p:nvSpPr>
        <p:spPr>
          <a:xfrm>
            <a:off x="428596" y="285728"/>
            <a:ext cx="5643602" cy="646331"/>
          </a:xfrm>
          <a:prstGeom prst="rect">
            <a:avLst/>
          </a:prstGeom>
        </p:spPr>
        <p:txBody>
          <a:bodyPr wrap="square">
            <a:spAutoFit/>
          </a:bodyPr>
          <a:lstStyle/>
          <a:p>
            <a:r>
              <a:rPr lang="ru-RU" sz="3600" b="1" dirty="0" smtClean="0">
                <a:solidFill>
                  <a:srgbClr val="002060"/>
                </a:solidFill>
                <a:latin typeface="Bookman Old Style" pitchFamily="18" charset="0"/>
              </a:rPr>
              <a:t>«Старик»</a:t>
            </a:r>
            <a:endParaRPr lang="ru-RU" sz="3600" b="1" dirty="0">
              <a:solidFill>
                <a:srgbClr val="002060"/>
              </a:solidFill>
              <a:latin typeface="Bookman Old Style" pitchFamily="18" charset="0"/>
            </a:endParaRPr>
          </a:p>
        </p:txBody>
      </p:sp>
      <p:pic>
        <p:nvPicPr>
          <p:cNvPr id="38914" name="Picture 2" descr="https://upload.wikimedia.org/wikipedia/ru/thumb/1/1a/Lukin_starik6.jpg/220px-Lukin_starik6.jpg"/>
          <p:cNvPicPr>
            <a:picLocks noChangeAspect="1" noChangeArrowheads="1"/>
          </p:cNvPicPr>
          <p:nvPr/>
        </p:nvPicPr>
        <p:blipFill>
          <a:blip r:embed="rId7"/>
          <a:srcRect/>
          <a:stretch>
            <a:fillRect/>
          </a:stretch>
        </p:blipFill>
        <p:spPr bwMode="auto">
          <a:xfrm>
            <a:off x="571472" y="1357298"/>
            <a:ext cx="2500330" cy="3455003"/>
          </a:xfrm>
          <a:prstGeom prst="rect">
            <a:avLst/>
          </a:prstGeom>
          <a:noFill/>
        </p:spPr>
      </p:pic>
      <p:sp>
        <p:nvSpPr>
          <p:cNvPr id="6" name="Прямоугольник 5"/>
          <p:cNvSpPr/>
          <p:nvPr/>
        </p:nvSpPr>
        <p:spPr>
          <a:xfrm>
            <a:off x="785786" y="4857760"/>
            <a:ext cx="2125903" cy="646331"/>
          </a:xfrm>
          <a:prstGeom prst="rect">
            <a:avLst/>
          </a:prstGeom>
        </p:spPr>
        <p:txBody>
          <a:bodyPr wrap="none">
            <a:spAutoFit/>
          </a:bodyPr>
          <a:lstStyle/>
          <a:p>
            <a:pPr algn="ctr"/>
            <a:r>
              <a:rPr lang="ru-RU" b="1" dirty="0" smtClean="0">
                <a:solidFill>
                  <a:srgbClr val="002060"/>
                </a:solidFill>
                <a:latin typeface="Bookman Old Style" pitchFamily="18" charset="0"/>
                <a:hlinkClick r:id="rId8" tooltip="Лукин, Виктор Дмитриевич"/>
              </a:rPr>
              <a:t>Виктор Лукин</a:t>
            </a:r>
            <a:r>
              <a:rPr lang="ru-RU" b="1" dirty="0" smtClean="0">
                <a:solidFill>
                  <a:srgbClr val="002060"/>
                </a:solidFill>
                <a:latin typeface="Bookman Old Style" pitchFamily="18" charset="0"/>
              </a:rPr>
              <a:t> </a:t>
            </a:r>
            <a:r>
              <a:rPr lang="ru-RU" b="1" dirty="0" smtClean="0">
                <a:solidFill>
                  <a:srgbClr val="002060"/>
                </a:solidFill>
                <a:latin typeface="Bookman Old Style" pitchFamily="18" charset="0"/>
              </a:rPr>
              <a:t> </a:t>
            </a:r>
          </a:p>
          <a:p>
            <a:pPr algn="ctr"/>
            <a:r>
              <a:rPr lang="ru-RU" b="1" dirty="0" smtClean="0">
                <a:solidFill>
                  <a:srgbClr val="002060"/>
                </a:solidFill>
                <a:latin typeface="Bookman Old Style" pitchFamily="18" charset="0"/>
              </a:rPr>
              <a:t>в </a:t>
            </a:r>
            <a:r>
              <a:rPr lang="ru-RU" b="1" dirty="0" smtClean="0">
                <a:solidFill>
                  <a:srgbClr val="002060"/>
                </a:solidFill>
                <a:latin typeface="Bookman Old Style" pitchFamily="18" charset="0"/>
              </a:rPr>
              <a:t>роли Старика</a:t>
            </a:r>
            <a:endParaRPr lang="ru-RU" b="1" dirty="0">
              <a:solidFill>
                <a:srgbClr val="002060"/>
              </a:solidFill>
              <a:latin typeface="Bookman Old Style"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s://gulaytour.ru/wp-content/uploads/2017/10/1328976912-2-1024x768.jpg"/>
          <p:cNvPicPr>
            <a:picLocks noChangeAspect="1" noChangeArrowheads="1"/>
          </p:cNvPicPr>
          <p:nvPr/>
        </p:nvPicPr>
        <p:blipFill>
          <a:blip r:embed="rId2">
            <a:duotone>
              <a:schemeClr val="bg2">
                <a:shade val="45000"/>
                <a:satMod val="135000"/>
              </a:schemeClr>
              <a:prstClr val="white"/>
            </a:duotone>
          </a:blip>
          <a:srcRect/>
          <a:stretch>
            <a:fillRect/>
          </a:stretch>
        </p:blipFill>
        <p:spPr bwMode="auto">
          <a:xfrm>
            <a:off x="0" y="0"/>
            <a:ext cx="9144000" cy="6858000"/>
          </a:xfrm>
          <a:prstGeom prst="rect">
            <a:avLst/>
          </a:prstGeom>
          <a:noFill/>
        </p:spPr>
      </p:pic>
      <p:sp>
        <p:nvSpPr>
          <p:cNvPr id="3" name="Прямоугольник 2"/>
          <p:cNvSpPr/>
          <p:nvPr/>
        </p:nvSpPr>
        <p:spPr>
          <a:xfrm>
            <a:off x="428596" y="285728"/>
            <a:ext cx="5643602" cy="646331"/>
          </a:xfrm>
          <a:prstGeom prst="rect">
            <a:avLst/>
          </a:prstGeom>
        </p:spPr>
        <p:txBody>
          <a:bodyPr wrap="square">
            <a:spAutoFit/>
          </a:bodyPr>
          <a:lstStyle/>
          <a:p>
            <a:r>
              <a:rPr lang="ru-RU" sz="3600" b="1" dirty="0" smtClean="0">
                <a:solidFill>
                  <a:srgbClr val="002060"/>
                </a:solidFill>
                <a:latin typeface="Bookman Old Style" pitchFamily="18" charset="0"/>
              </a:rPr>
              <a:t>«Сомов и другие» </a:t>
            </a:r>
            <a:endParaRPr lang="ru-RU" sz="3600" b="1" dirty="0">
              <a:solidFill>
                <a:srgbClr val="002060"/>
              </a:solidFill>
              <a:latin typeface="Bookman Old Style" pitchFamily="18" charset="0"/>
            </a:endParaRPr>
          </a:p>
        </p:txBody>
      </p:sp>
      <p:sp>
        <p:nvSpPr>
          <p:cNvPr id="4" name="Прямоугольник 3"/>
          <p:cNvSpPr/>
          <p:nvPr/>
        </p:nvSpPr>
        <p:spPr>
          <a:xfrm>
            <a:off x="285720" y="928670"/>
            <a:ext cx="6572280" cy="5355312"/>
          </a:xfrm>
          <a:prstGeom prst="rect">
            <a:avLst/>
          </a:prstGeom>
        </p:spPr>
        <p:txBody>
          <a:bodyPr wrap="square">
            <a:spAutoFit/>
          </a:bodyPr>
          <a:lstStyle/>
          <a:p>
            <a:r>
              <a:rPr lang="ru-RU" sz="1600" dirty="0" smtClean="0">
                <a:latin typeface="Bookman Old Style" pitchFamily="18" charset="0"/>
              </a:rPr>
              <a:t>Побудительным толчком к написанию пьесы «Сомов и другие» стала настойчивая просьба Сталина заполучить первого писателя страны, пьесу «о вредителях» самим вождем измышленных Горький, опытный драматург, в конце пути был внутренне готов обобщить свой жизненный и литературный опыт в драматическом жанре. Поэтому предложение вождя поначалу его заинтересовало И у него возник замысел цикла трех пьес об эпохе перелома истории с заглавными героями (</a:t>
            </a:r>
            <a:r>
              <a:rPr lang="ru-RU" sz="1600" dirty="0" err="1" smtClean="0">
                <a:latin typeface="Bookman Old Style" pitchFamily="18" charset="0"/>
              </a:rPr>
              <a:t>Булычов</a:t>
            </a:r>
            <a:r>
              <a:rPr lang="ru-RU" sz="1600" dirty="0" smtClean="0">
                <a:latin typeface="Bookman Old Style" pitchFamily="18" charset="0"/>
              </a:rPr>
              <a:t>, </a:t>
            </a:r>
            <a:r>
              <a:rPr lang="ru-RU" sz="1600" dirty="0" err="1" smtClean="0">
                <a:latin typeface="Bookman Old Style" pitchFamily="18" charset="0"/>
              </a:rPr>
              <a:t>Достигаев</a:t>
            </a:r>
            <a:r>
              <a:rPr lang="ru-RU" sz="1600" dirty="0" smtClean="0">
                <a:latin typeface="Bookman Old Style" pitchFamily="18" charset="0"/>
              </a:rPr>
              <a:t> ) в их многообразных отношениях с «другими» - друзьями, врагами, современниками Этот цикл по воле Сталина открылся пьесой о Сомове. За ней последовали драмы о </a:t>
            </a:r>
            <a:r>
              <a:rPr lang="ru-RU" sz="1600" dirty="0" err="1" smtClean="0">
                <a:latin typeface="Bookman Old Style" pitchFamily="18" charset="0"/>
              </a:rPr>
              <a:t>Булычеве</a:t>
            </a:r>
            <a:r>
              <a:rPr lang="ru-RU" sz="1600" dirty="0" smtClean="0">
                <a:latin typeface="Bookman Old Style" pitchFamily="18" charset="0"/>
              </a:rPr>
              <a:t> и </a:t>
            </a:r>
            <a:r>
              <a:rPr lang="ru-RU" sz="1600" dirty="0" err="1" smtClean="0">
                <a:latin typeface="Bookman Old Style" pitchFamily="18" charset="0"/>
              </a:rPr>
              <a:t>Достигаеве</a:t>
            </a:r>
            <a:r>
              <a:rPr lang="ru-RU" sz="1600" dirty="0" smtClean="0">
                <a:latin typeface="Bookman Old Style" pitchFamily="18" charset="0"/>
              </a:rPr>
              <a:t> Неудовлетворенный пьесой «Сомов и другие», Горький завершил триптих «</a:t>
            </a:r>
            <a:r>
              <a:rPr lang="ru-RU" sz="1600" dirty="0" err="1" smtClean="0">
                <a:latin typeface="Bookman Old Style" pitchFamily="18" charset="0"/>
              </a:rPr>
              <a:t>Вассой</a:t>
            </a:r>
            <a:r>
              <a:rPr lang="ru-RU" sz="1600" dirty="0" smtClean="0">
                <a:latin typeface="Bookman Old Style" pitchFamily="18" charset="0"/>
              </a:rPr>
              <a:t> Железновой</a:t>
            </a:r>
            <a:r>
              <a:rPr lang="ru-RU" sz="1600" dirty="0" smtClean="0">
                <a:latin typeface="Bookman Old Style" pitchFamily="18" charset="0"/>
              </a:rPr>
              <a:t>». </a:t>
            </a:r>
            <a:r>
              <a:rPr lang="ru-RU" sz="1600" dirty="0" smtClean="0">
                <a:latin typeface="Bookman Old Style" pitchFamily="18" charset="0"/>
              </a:rPr>
              <a:t>Пьесу «Сомов и другие» нельзя назвать лучшей в творчестве Максима Горького. Это единственная пьеса Горького, написанная на материалах советского времени. Создавал он ее под впечатлением «</a:t>
            </a:r>
            <a:r>
              <a:rPr lang="ru-RU" sz="1600" dirty="0" err="1" smtClean="0">
                <a:latin typeface="Bookman Old Style" pitchFamily="18" charset="0"/>
              </a:rPr>
              <a:t>шахтинского</a:t>
            </a:r>
            <a:r>
              <a:rPr lang="ru-RU" sz="1600" dirty="0" smtClean="0">
                <a:latin typeface="Bookman Old Style" pitchFamily="18" charset="0"/>
              </a:rPr>
              <a:t> дела» вредителей (1928). Даже в советское время ее редко ставили в </a:t>
            </a:r>
            <a:r>
              <a:rPr lang="ru-RU" sz="1600" dirty="0" err="1" smtClean="0">
                <a:latin typeface="Bookman Old Style" pitchFamily="18" charset="0"/>
              </a:rPr>
              <a:t>театрах</a:t>
            </a:r>
            <a:r>
              <a:rPr lang="ru-RU" dirty="0" err="1" smtClean="0"/>
              <a:t>.l</a:t>
            </a:r>
            <a:r>
              <a:rPr lang="ru-RU" dirty="0" smtClean="0"/>
              <a:t> </a:t>
            </a:r>
            <a:r>
              <a:rPr lang="ru-RU" dirty="0" smtClean="0"/>
              <a:t/>
            </a:r>
            <a:br>
              <a:rPr lang="ru-RU" dirty="0" smtClean="0"/>
            </a:br>
            <a:r>
              <a:rPr lang="ru-RU" dirty="0" smtClean="0"/>
              <a:t/>
            </a:r>
            <a:br>
              <a:rPr lang="ru-RU" dirty="0" smtClean="0"/>
            </a:br>
            <a:r>
              <a:rPr lang="ru-RU" dirty="0" smtClean="0"/>
              <a:t> </a:t>
            </a:r>
            <a:endParaRPr lang="ru-RU" dirty="0"/>
          </a:p>
        </p:txBody>
      </p:sp>
      <p:pic>
        <p:nvPicPr>
          <p:cNvPr id="41986" name="Picture 2" descr="http://detectivebooks.ru/img/d/?src=42603820&amp;i=80&amp;ext=jpg"/>
          <p:cNvPicPr>
            <a:picLocks noChangeAspect="1" noChangeArrowheads="1"/>
          </p:cNvPicPr>
          <p:nvPr/>
        </p:nvPicPr>
        <p:blipFill>
          <a:blip r:embed="rId3" cstate="print"/>
          <a:srcRect/>
          <a:stretch>
            <a:fillRect/>
          </a:stretch>
        </p:blipFill>
        <p:spPr bwMode="auto">
          <a:xfrm>
            <a:off x="6643702" y="428604"/>
            <a:ext cx="2273119" cy="3109560"/>
          </a:xfrm>
          <a:prstGeom prst="rect">
            <a:avLst/>
          </a:prstGeom>
          <a:noFill/>
        </p:spPr>
      </p:pic>
      <p:sp>
        <p:nvSpPr>
          <p:cNvPr id="6" name="Прямоугольник 5"/>
          <p:cNvSpPr/>
          <p:nvPr/>
        </p:nvSpPr>
        <p:spPr>
          <a:xfrm>
            <a:off x="6786578" y="3571876"/>
            <a:ext cx="2071702" cy="2031325"/>
          </a:xfrm>
          <a:prstGeom prst="rect">
            <a:avLst/>
          </a:prstGeom>
        </p:spPr>
        <p:txBody>
          <a:bodyPr wrap="square">
            <a:spAutoFit/>
          </a:bodyPr>
          <a:lstStyle/>
          <a:p>
            <a:pPr algn="ctr"/>
            <a:r>
              <a:rPr lang="ru-RU" b="1" dirty="0" smtClean="0">
                <a:solidFill>
                  <a:srgbClr val="002060"/>
                </a:solidFill>
                <a:latin typeface="Bookman Old Style" pitchFamily="18" charset="0"/>
              </a:rPr>
              <a:t>«Сомов и другие» М. Горького. Лидия — Л. Орлова, Анна — Ф. Раневская</a:t>
            </a:r>
            <a:endParaRPr lang="ru-RU" b="1" dirty="0">
              <a:solidFill>
                <a:srgbClr val="002060"/>
              </a:solidFill>
              <a:latin typeface="Bookman Old Style"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s://gulaytour.ru/wp-content/uploads/2017/10/1328976912-2-1024x768.jpg"/>
          <p:cNvPicPr>
            <a:picLocks noChangeAspect="1" noChangeArrowheads="1"/>
          </p:cNvPicPr>
          <p:nvPr/>
        </p:nvPicPr>
        <p:blipFill>
          <a:blip r:embed="rId2">
            <a:duotone>
              <a:schemeClr val="bg2">
                <a:shade val="45000"/>
                <a:satMod val="135000"/>
              </a:schemeClr>
              <a:prstClr val="white"/>
            </a:duotone>
          </a:blip>
          <a:srcRect/>
          <a:stretch>
            <a:fillRect/>
          </a:stretch>
        </p:blipFill>
        <p:spPr bwMode="auto">
          <a:xfrm>
            <a:off x="0" y="0"/>
            <a:ext cx="9144000" cy="6858000"/>
          </a:xfrm>
          <a:prstGeom prst="rect">
            <a:avLst/>
          </a:prstGeom>
          <a:noFill/>
        </p:spPr>
      </p:pic>
      <p:sp>
        <p:nvSpPr>
          <p:cNvPr id="3" name="Прямоугольник 2"/>
          <p:cNvSpPr/>
          <p:nvPr/>
        </p:nvSpPr>
        <p:spPr>
          <a:xfrm>
            <a:off x="428596" y="285728"/>
            <a:ext cx="7215238" cy="646331"/>
          </a:xfrm>
          <a:prstGeom prst="rect">
            <a:avLst/>
          </a:prstGeom>
        </p:spPr>
        <p:txBody>
          <a:bodyPr wrap="square">
            <a:spAutoFit/>
          </a:bodyPr>
          <a:lstStyle/>
          <a:p>
            <a:r>
              <a:rPr lang="ru-RU" sz="3600" b="1" dirty="0" smtClean="0">
                <a:solidFill>
                  <a:srgbClr val="002060"/>
                </a:solidFill>
                <a:latin typeface="Bookman Old Style" pitchFamily="18" charset="0"/>
              </a:rPr>
              <a:t>«</a:t>
            </a:r>
            <a:r>
              <a:rPr lang="ru-RU" sz="3600" b="1" dirty="0" smtClean="0">
                <a:latin typeface="Bookman Old Style" pitchFamily="18" charset="0"/>
              </a:rPr>
              <a:t>Егор </a:t>
            </a:r>
            <a:r>
              <a:rPr lang="ru-RU" sz="3600" b="1" dirty="0" err="1" smtClean="0">
                <a:latin typeface="Bookman Old Style" pitchFamily="18" charset="0"/>
              </a:rPr>
              <a:t>Булычов</a:t>
            </a:r>
            <a:r>
              <a:rPr lang="ru-RU" sz="3600" b="1" dirty="0" smtClean="0">
                <a:solidFill>
                  <a:srgbClr val="002060"/>
                </a:solidFill>
                <a:latin typeface="Bookman Old Style" pitchFamily="18" charset="0"/>
              </a:rPr>
              <a:t> </a:t>
            </a:r>
            <a:r>
              <a:rPr lang="ru-RU" sz="3600" b="1" dirty="0" smtClean="0">
                <a:solidFill>
                  <a:srgbClr val="002060"/>
                </a:solidFill>
                <a:latin typeface="Bookman Old Style" pitchFamily="18" charset="0"/>
              </a:rPr>
              <a:t>и другие» </a:t>
            </a:r>
            <a:endParaRPr lang="ru-RU" sz="3600" b="1" dirty="0">
              <a:solidFill>
                <a:srgbClr val="002060"/>
              </a:solidFill>
              <a:latin typeface="Bookman Old Style" pitchFamily="18" charset="0"/>
            </a:endParaRPr>
          </a:p>
        </p:txBody>
      </p:sp>
      <p:sp>
        <p:nvSpPr>
          <p:cNvPr id="5" name="Прямоугольник 4"/>
          <p:cNvSpPr/>
          <p:nvPr/>
        </p:nvSpPr>
        <p:spPr>
          <a:xfrm>
            <a:off x="3143240" y="928670"/>
            <a:ext cx="5857916" cy="4801314"/>
          </a:xfrm>
          <a:prstGeom prst="rect">
            <a:avLst/>
          </a:prstGeom>
        </p:spPr>
        <p:txBody>
          <a:bodyPr wrap="square">
            <a:spAutoFit/>
          </a:bodyPr>
          <a:lstStyle/>
          <a:p>
            <a:r>
              <a:rPr lang="ru-RU" sz="1600" dirty="0" smtClean="0">
                <a:latin typeface="Bookman Old Style" pitchFamily="18" charset="0"/>
              </a:rPr>
              <a:t>Горький </a:t>
            </a:r>
            <a:r>
              <a:rPr lang="ru-RU" sz="1600" dirty="0" smtClean="0">
                <a:latin typeface="Bookman Old Style" pitchFamily="18" charset="0"/>
              </a:rPr>
              <a:t>задумал создать драматический цикл о дореволюционной России, который должен был отобразить период от кануна </a:t>
            </a:r>
            <a:r>
              <a:rPr lang="ru-RU" sz="1600" dirty="0" smtClean="0">
                <a:latin typeface="Bookman Old Style" pitchFamily="18" charset="0"/>
                <a:hlinkClick r:id="rId3" tooltip="Октябрьская революция"/>
              </a:rPr>
              <a:t>Революции</a:t>
            </a:r>
            <a:r>
              <a:rPr lang="ru-RU" sz="1600" dirty="0" smtClean="0">
                <a:latin typeface="Bookman Old Style" pitchFamily="18" charset="0"/>
              </a:rPr>
              <a:t> до событий современности. Началом этого цикла стала пьеса «Егор </a:t>
            </a:r>
            <a:r>
              <a:rPr lang="ru-RU" sz="1600" dirty="0" err="1" smtClean="0">
                <a:latin typeface="Bookman Old Style" pitchFamily="18" charset="0"/>
              </a:rPr>
              <a:t>Булычов</a:t>
            </a:r>
            <a:r>
              <a:rPr lang="ru-RU" sz="1600" dirty="0" smtClean="0">
                <a:latin typeface="Bookman Old Style" pitchFamily="18" charset="0"/>
              </a:rPr>
              <a:t> и другие</a:t>
            </a:r>
            <a:r>
              <a:rPr lang="ru-RU" sz="1600" dirty="0" smtClean="0">
                <a:latin typeface="Bookman Old Style" pitchFamily="18" charset="0"/>
              </a:rPr>
              <a:t>»</a:t>
            </a:r>
            <a:r>
              <a:rPr lang="ru-RU" sz="1600" dirty="0" smtClean="0">
                <a:latin typeface="Bookman Old Style" pitchFamily="18" charset="0"/>
              </a:rPr>
              <a:t> Летом </a:t>
            </a:r>
            <a:r>
              <a:rPr lang="ru-RU" sz="1600" dirty="0" smtClean="0">
                <a:latin typeface="Bookman Old Style" pitchFamily="18" charset="0"/>
                <a:hlinkClick r:id="rId4" tooltip="1931 год"/>
              </a:rPr>
              <a:t>1931 года</a:t>
            </a:r>
            <a:r>
              <a:rPr lang="ru-RU" sz="1600" dirty="0" smtClean="0">
                <a:latin typeface="Bookman Old Style" pitchFamily="18" charset="0"/>
              </a:rPr>
              <a:t> писатель закончил первую редакцию </a:t>
            </a:r>
            <a:r>
              <a:rPr lang="ru-RU" sz="1600" dirty="0" smtClean="0">
                <a:latin typeface="Bookman Old Style" pitchFamily="18" charset="0"/>
              </a:rPr>
              <a:t>пьесы.  </a:t>
            </a:r>
            <a:endParaRPr lang="ru-RU" sz="1600" dirty="0" smtClean="0">
              <a:latin typeface="Bookman Old Style" pitchFamily="18" charset="0"/>
            </a:endParaRPr>
          </a:p>
          <a:p>
            <a:r>
              <a:rPr lang="ru-RU" sz="1600" dirty="0" smtClean="0">
                <a:latin typeface="Bookman Old Style" pitchFamily="18" charset="0"/>
              </a:rPr>
              <a:t>Тогда же пьеса была передана автором в </a:t>
            </a:r>
            <a:r>
              <a:rPr lang="ru-RU" sz="1600" dirty="0" smtClean="0">
                <a:latin typeface="Bookman Old Style" pitchFamily="18" charset="0"/>
                <a:hlinkClick r:id="rId5" tooltip="Театр имени Вахтангова"/>
              </a:rPr>
              <a:t>Государственный театр имени </a:t>
            </a:r>
            <a:r>
              <a:rPr lang="ru-RU" sz="1600" dirty="0" err="1" smtClean="0">
                <a:latin typeface="Bookman Old Style" pitchFamily="18" charset="0"/>
                <a:hlinkClick r:id="rId5" tooltip="Театр имени Вахтангова"/>
              </a:rPr>
              <a:t>Евг</a:t>
            </a:r>
            <a:r>
              <a:rPr lang="ru-RU" sz="1600" dirty="0" smtClean="0">
                <a:latin typeface="Bookman Old Style" pitchFamily="18" charset="0"/>
                <a:hlinkClick r:id="rId5" tooltip="Театр имени Вахтангова"/>
              </a:rPr>
              <a:t>. Вахтангова</a:t>
            </a:r>
            <a:r>
              <a:rPr lang="ru-RU" sz="1600" dirty="0" smtClean="0">
                <a:latin typeface="Bookman Old Style" pitchFamily="18" charset="0"/>
              </a:rPr>
              <a:t>, директор которого — в письме от 10 июля </a:t>
            </a:r>
            <a:r>
              <a:rPr lang="ru-RU" sz="1600" dirty="0" smtClean="0">
                <a:latin typeface="Bookman Old Style" pitchFamily="18" charset="0"/>
                <a:hlinkClick r:id="rId4" tooltip="1931 год"/>
              </a:rPr>
              <a:t>1931 года</a:t>
            </a:r>
            <a:r>
              <a:rPr lang="ru-RU" sz="1600" dirty="0" smtClean="0">
                <a:latin typeface="Bookman Old Style" pitchFamily="18" charset="0"/>
              </a:rPr>
              <a:t> — известил Горького о принятии пьесы к постановке. По просьбе театра М. Горький внёс в пьесу некоторые </a:t>
            </a:r>
            <a:r>
              <a:rPr lang="ru-RU" sz="1600" dirty="0" smtClean="0">
                <a:latin typeface="Bookman Old Style" pitchFamily="18" charset="0"/>
              </a:rPr>
              <a:t>дополнения. Пьеса </a:t>
            </a:r>
            <a:r>
              <a:rPr lang="ru-RU" sz="1600" dirty="0" smtClean="0">
                <a:latin typeface="Bookman Old Style" pitchFamily="18" charset="0"/>
              </a:rPr>
              <a:t>«Егор </a:t>
            </a:r>
            <a:r>
              <a:rPr lang="ru-RU" sz="1600" dirty="0" err="1" smtClean="0">
                <a:latin typeface="Bookman Old Style" pitchFamily="18" charset="0"/>
              </a:rPr>
              <a:t>Булычёв</a:t>
            </a:r>
            <a:r>
              <a:rPr lang="ru-RU" sz="1600" dirty="0" smtClean="0">
                <a:latin typeface="Bookman Old Style" pitchFamily="18" charset="0"/>
              </a:rPr>
              <a:t> и другие» была также передана для постановки </a:t>
            </a:r>
            <a:r>
              <a:rPr lang="ru-RU" sz="1600" dirty="0" smtClean="0">
                <a:latin typeface="Bookman Old Style" pitchFamily="18" charset="0"/>
                <a:hlinkClick r:id="rId6" tooltip="БДТ"/>
              </a:rPr>
              <a:t>Ленинградскому Большому драматическому театру</a:t>
            </a:r>
            <a:r>
              <a:rPr lang="ru-RU" sz="1600" dirty="0" smtClean="0">
                <a:latin typeface="Bookman Old Style" pitchFamily="18" charset="0"/>
              </a:rPr>
              <a:t>. Премьера пьесы в обоих театрах состоялась </a:t>
            </a:r>
            <a:r>
              <a:rPr lang="ru-RU" sz="1600" dirty="0" smtClean="0">
                <a:latin typeface="Bookman Old Style" pitchFamily="18" charset="0"/>
                <a:hlinkClick r:id="rId7" tooltip="25 сентября"/>
              </a:rPr>
              <a:t>25 сентября</a:t>
            </a:r>
            <a:r>
              <a:rPr lang="ru-RU" sz="1600" dirty="0" smtClean="0">
                <a:latin typeface="Bookman Old Style" pitchFamily="18" charset="0"/>
              </a:rPr>
              <a:t> </a:t>
            </a:r>
            <a:r>
              <a:rPr lang="ru-RU" sz="1600" dirty="0" smtClean="0">
                <a:latin typeface="Bookman Old Style" pitchFamily="18" charset="0"/>
                <a:hlinkClick r:id="rId8" tooltip="1932 год"/>
              </a:rPr>
              <a:t>1932 года</a:t>
            </a:r>
            <a:r>
              <a:rPr lang="ru-RU" sz="1600" dirty="0" smtClean="0">
                <a:latin typeface="Bookman Old Style" pitchFamily="18" charset="0"/>
              </a:rPr>
              <a:t>. Пьеса была впервые напечатана отдельной книгой в издательстве «</a:t>
            </a:r>
            <a:r>
              <a:rPr lang="ru-RU" sz="1600" dirty="0" smtClean="0">
                <a:latin typeface="Bookman Old Style" pitchFamily="18" charset="0"/>
                <a:hlinkClick r:id="rId9" tooltip="Книга (издательство)"/>
              </a:rPr>
              <a:t>Книга</a:t>
            </a:r>
            <a:r>
              <a:rPr lang="ru-RU" sz="1600" dirty="0" smtClean="0">
                <a:latin typeface="Bookman Old Style" pitchFamily="18" charset="0"/>
              </a:rPr>
              <a:t>» в </a:t>
            </a:r>
            <a:r>
              <a:rPr lang="ru-RU" sz="1600" dirty="0" smtClean="0">
                <a:latin typeface="Bookman Old Style" pitchFamily="18" charset="0"/>
                <a:hlinkClick r:id="rId8" tooltip="1932 год"/>
              </a:rPr>
              <a:t>1932 году</a:t>
            </a:r>
            <a:r>
              <a:rPr lang="ru-RU" sz="1600" dirty="0" smtClean="0">
                <a:latin typeface="Bookman Old Style" pitchFamily="18" charset="0"/>
              </a:rPr>
              <a:t>. </a:t>
            </a:r>
            <a:r>
              <a:rPr lang="ru-RU" sz="1600" dirty="0" smtClean="0">
                <a:latin typeface="Bookman Old Style" pitchFamily="18" charset="0"/>
              </a:rPr>
              <a:t> </a:t>
            </a:r>
            <a:endParaRPr lang="ru-RU" sz="1600" dirty="0" smtClean="0">
              <a:latin typeface="Bookman Old Style" pitchFamily="18" charset="0"/>
            </a:endParaRPr>
          </a:p>
          <a:p>
            <a:endParaRPr lang="ru-RU" dirty="0"/>
          </a:p>
        </p:txBody>
      </p:sp>
      <p:pic>
        <p:nvPicPr>
          <p:cNvPr id="40964" name="Picture 4" descr="ÐÐ·Ð´Ð°Ð½Ð¸Ðµ"/>
          <p:cNvPicPr>
            <a:picLocks noChangeAspect="1" noChangeArrowheads="1"/>
          </p:cNvPicPr>
          <p:nvPr/>
        </p:nvPicPr>
        <p:blipFill>
          <a:blip r:embed="rId10"/>
          <a:srcRect/>
          <a:stretch>
            <a:fillRect/>
          </a:stretch>
        </p:blipFill>
        <p:spPr bwMode="auto">
          <a:xfrm>
            <a:off x="428596" y="1071546"/>
            <a:ext cx="2119314" cy="3380307"/>
          </a:xfrm>
          <a:prstGeom prst="rect">
            <a:avLst/>
          </a:prstGeom>
          <a:noFill/>
        </p:spPr>
      </p:pic>
      <p:sp>
        <p:nvSpPr>
          <p:cNvPr id="8" name="Прямоугольник 7"/>
          <p:cNvSpPr/>
          <p:nvPr/>
        </p:nvSpPr>
        <p:spPr>
          <a:xfrm>
            <a:off x="214282" y="4429132"/>
            <a:ext cx="2500330" cy="1477328"/>
          </a:xfrm>
          <a:prstGeom prst="rect">
            <a:avLst/>
          </a:prstGeom>
        </p:spPr>
        <p:txBody>
          <a:bodyPr wrap="square">
            <a:spAutoFit/>
          </a:bodyPr>
          <a:lstStyle/>
          <a:p>
            <a:pPr algn="ctr"/>
            <a:r>
              <a:rPr lang="ru-RU" b="1" dirty="0" smtClean="0">
                <a:solidFill>
                  <a:srgbClr val="002060"/>
                </a:solidFill>
                <a:latin typeface="Bookman Old Style" pitchFamily="18" charset="0"/>
              </a:rPr>
              <a:t>«Егор </a:t>
            </a:r>
            <a:r>
              <a:rPr lang="ru-RU" b="1" dirty="0" err="1" smtClean="0">
                <a:solidFill>
                  <a:srgbClr val="002060"/>
                </a:solidFill>
                <a:latin typeface="Bookman Old Style" pitchFamily="18" charset="0"/>
              </a:rPr>
              <a:t>Булычов</a:t>
            </a:r>
            <a:r>
              <a:rPr lang="ru-RU" b="1" dirty="0" smtClean="0">
                <a:solidFill>
                  <a:srgbClr val="002060"/>
                </a:solidFill>
                <a:latin typeface="Bookman Old Style" pitchFamily="18" charset="0"/>
              </a:rPr>
              <a:t> и другие» (</a:t>
            </a:r>
            <a:r>
              <a:rPr lang="ru-RU" b="1" dirty="0" smtClean="0">
                <a:solidFill>
                  <a:srgbClr val="002060"/>
                </a:solidFill>
                <a:latin typeface="Bookman Old Style" pitchFamily="18" charset="0"/>
                <a:hlinkClick r:id="rId11" tooltip="МХТ"/>
              </a:rPr>
              <a:t>МХТ</a:t>
            </a:r>
            <a:r>
              <a:rPr lang="ru-RU" b="1" dirty="0" smtClean="0">
                <a:solidFill>
                  <a:srgbClr val="002060"/>
                </a:solidFill>
                <a:latin typeface="Bookman Old Style" pitchFamily="18" charset="0"/>
              </a:rPr>
              <a:t>, </a:t>
            </a:r>
            <a:r>
              <a:rPr lang="ru-RU" b="1" dirty="0" smtClean="0">
                <a:solidFill>
                  <a:srgbClr val="002060"/>
                </a:solidFill>
                <a:latin typeface="Bookman Old Style" pitchFamily="18" charset="0"/>
                <a:hlinkClick r:id="rId12" tooltip="1934"/>
              </a:rPr>
              <a:t>1934</a:t>
            </a:r>
            <a:r>
              <a:rPr lang="ru-RU" b="1" dirty="0" smtClean="0">
                <a:solidFill>
                  <a:srgbClr val="002060"/>
                </a:solidFill>
                <a:latin typeface="Bookman Old Style" pitchFamily="18" charset="0"/>
              </a:rPr>
              <a:t>). Шура – </a:t>
            </a:r>
            <a:r>
              <a:rPr lang="ru-RU" b="1" dirty="0" smtClean="0">
                <a:solidFill>
                  <a:srgbClr val="002060"/>
                </a:solidFill>
                <a:latin typeface="Bookman Old Style" pitchFamily="18" charset="0"/>
                <a:hlinkClick r:id="rId13" tooltip="Ангелина Степанова"/>
              </a:rPr>
              <a:t>Ангелина Степанова</a:t>
            </a:r>
            <a:endParaRPr lang="ru-RU" b="1" dirty="0">
              <a:solidFill>
                <a:srgbClr val="002060"/>
              </a:solidFill>
              <a:latin typeface="Bookman Old Style"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s://gulaytour.ru/wp-content/uploads/2017/10/1328976912-2-1024x768.jpg"/>
          <p:cNvPicPr>
            <a:picLocks noChangeAspect="1" noChangeArrowheads="1"/>
          </p:cNvPicPr>
          <p:nvPr/>
        </p:nvPicPr>
        <p:blipFill>
          <a:blip r:embed="rId2">
            <a:duotone>
              <a:schemeClr val="bg2">
                <a:shade val="45000"/>
                <a:satMod val="135000"/>
              </a:schemeClr>
              <a:prstClr val="white"/>
            </a:duotone>
          </a:blip>
          <a:srcRect/>
          <a:stretch>
            <a:fillRect/>
          </a:stretch>
        </p:blipFill>
        <p:spPr bwMode="auto">
          <a:xfrm>
            <a:off x="0" y="0"/>
            <a:ext cx="9144000" cy="6858000"/>
          </a:xfrm>
          <a:prstGeom prst="rect">
            <a:avLst/>
          </a:prstGeom>
          <a:noFill/>
        </p:spPr>
      </p:pic>
      <p:sp>
        <p:nvSpPr>
          <p:cNvPr id="3" name="Прямоугольник 2"/>
          <p:cNvSpPr/>
          <p:nvPr/>
        </p:nvSpPr>
        <p:spPr>
          <a:xfrm>
            <a:off x="214282" y="142852"/>
            <a:ext cx="7215238" cy="646331"/>
          </a:xfrm>
          <a:prstGeom prst="rect">
            <a:avLst/>
          </a:prstGeom>
        </p:spPr>
        <p:txBody>
          <a:bodyPr wrap="square">
            <a:spAutoFit/>
          </a:bodyPr>
          <a:lstStyle/>
          <a:p>
            <a:r>
              <a:rPr lang="ru-RU" sz="3600" b="1" dirty="0" smtClean="0">
                <a:solidFill>
                  <a:srgbClr val="002060"/>
                </a:solidFill>
                <a:latin typeface="Bookman Old Style" pitchFamily="18" charset="0"/>
              </a:rPr>
              <a:t>«</a:t>
            </a:r>
            <a:r>
              <a:rPr lang="ru-RU" sz="3600" b="1" dirty="0" err="1" smtClean="0">
                <a:solidFill>
                  <a:srgbClr val="002060"/>
                </a:solidFill>
                <a:latin typeface="Bookman Old Style" pitchFamily="18" charset="0"/>
              </a:rPr>
              <a:t>Достигаев</a:t>
            </a:r>
            <a:r>
              <a:rPr lang="ru-RU" sz="3600" b="1" dirty="0" smtClean="0">
                <a:solidFill>
                  <a:srgbClr val="002060"/>
                </a:solidFill>
                <a:latin typeface="Bookman Old Style" pitchFamily="18" charset="0"/>
              </a:rPr>
              <a:t> и </a:t>
            </a:r>
            <a:r>
              <a:rPr lang="ru-RU" sz="3600" b="1" dirty="0" smtClean="0">
                <a:solidFill>
                  <a:srgbClr val="002060"/>
                </a:solidFill>
                <a:latin typeface="Bookman Old Style" pitchFamily="18" charset="0"/>
              </a:rPr>
              <a:t>другие»</a:t>
            </a:r>
            <a:endParaRPr lang="ru-RU" sz="3600" b="1" dirty="0">
              <a:solidFill>
                <a:srgbClr val="002060"/>
              </a:solidFill>
              <a:latin typeface="Bookman Old Style" pitchFamily="18" charset="0"/>
            </a:endParaRPr>
          </a:p>
        </p:txBody>
      </p:sp>
      <p:sp>
        <p:nvSpPr>
          <p:cNvPr id="5" name="Прямоугольник 4"/>
          <p:cNvSpPr/>
          <p:nvPr/>
        </p:nvSpPr>
        <p:spPr>
          <a:xfrm>
            <a:off x="214282" y="714356"/>
            <a:ext cx="8643998" cy="3570208"/>
          </a:xfrm>
          <a:prstGeom prst="rect">
            <a:avLst/>
          </a:prstGeom>
        </p:spPr>
        <p:txBody>
          <a:bodyPr wrap="square">
            <a:spAutoFit/>
          </a:bodyPr>
          <a:lstStyle/>
          <a:p>
            <a:r>
              <a:rPr lang="ru-RU" dirty="0" smtClean="0"/>
              <a:t>  </a:t>
            </a:r>
            <a:r>
              <a:rPr lang="ru-RU" sz="1600" dirty="0" smtClean="0">
                <a:latin typeface="Bookman Old Style" pitchFamily="18" charset="0"/>
              </a:rPr>
              <a:t>Впервые полностью напечатано в альманахе «Год семнадцатый. Альманах третий», М. 1933. </a:t>
            </a:r>
            <a:br>
              <a:rPr lang="ru-RU" sz="1600" dirty="0" smtClean="0">
                <a:latin typeface="Bookman Old Style" pitchFamily="18" charset="0"/>
              </a:rPr>
            </a:br>
            <a:r>
              <a:rPr lang="ru-RU" sz="1600" dirty="0" smtClean="0">
                <a:latin typeface="Bookman Old Style" pitchFamily="18" charset="0"/>
              </a:rPr>
              <a:t>          По данным Архива А.М.Горького, работа над пьесой была начата автором не ранее второй половины 1931 года. Весною 1932 года М.Горький уже подробно рассказывал о характерах и судьбах действующих лиц </a:t>
            </a:r>
            <a:r>
              <a:rPr lang="ru-RU" sz="1600" dirty="0" smtClean="0">
                <a:latin typeface="Bookman Old Style" pitchFamily="18" charset="0"/>
              </a:rPr>
              <a:t>пьесы.  </a:t>
            </a:r>
            <a:r>
              <a:rPr lang="ru-RU" sz="1600" dirty="0" smtClean="0">
                <a:latin typeface="Bookman Old Style" pitchFamily="18" charset="0"/>
              </a:rPr>
              <a:t> </a:t>
            </a:r>
            <a:br>
              <a:rPr lang="ru-RU" sz="1600" dirty="0" smtClean="0">
                <a:latin typeface="Bookman Old Style" pitchFamily="18" charset="0"/>
              </a:rPr>
            </a:br>
            <a:r>
              <a:rPr lang="ru-RU" sz="1600" dirty="0" smtClean="0">
                <a:latin typeface="Bookman Old Style" pitchFamily="18" charset="0"/>
              </a:rPr>
              <a:t>          Работа над пьесой «</a:t>
            </a:r>
            <a:r>
              <a:rPr lang="ru-RU" sz="1600" dirty="0" err="1" smtClean="0">
                <a:latin typeface="Bookman Old Style" pitchFamily="18" charset="0"/>
              </a:rPr>
              <a:t>Достигаев</a:t>
            </a:r>
            <a:r>
              <a:rPr lang="ru-RU" sz="1600" dirty="0" smtClean="0">
                <a:latin typeface="Bookman Old Style" pitchFamily="18" charset="0"/>
              </a:rPr>
              <a:t> и другие» закончена не позднее конца 1932 года, когда текст пьесы был передан для постановки театру </a:t>
            </a:r>
            <a:r>
              <a:rPr lang="ru-RU" sz="1600" dirty="0" err="1" smtClean="0">
                <a:latin typeface="Bookman Old Style" pitchFamily="18" charset="0"/>
              </a:rPr>
              <a:t>им.Евг.Вахтангова</a:t>
            </a:r>
            <a:r>
              <a:rPr lang="ru-RU" sz="1600" dirty="0" smtClean="0">
                <a:latin typeface="Bookman Old Style" pitchFamily="18" charset="0"/>
              </a:rPr>
              <a:t> в Москве и Большому драматическому театру в Ленинграде. В печати сначала появился отрывок из </a:t>
            </a:r>
            <a:r>
              <a:rPr lang="ru-RU" sz="1600" dirty="0" smtClean="0">
                <a:latin typeface="Bookman Old Style" pitchFamily="18" charset="0"/>
              </a:rPr>
              <a:t>пьесы,  </a:t>
            </a:r>
            <a:r>
              <a:rPr lang="ru-RU" sz="1600" dirty="0" smtClean="0">
                <a:latin typeface="Bookman Old Style" pitchFamily="18" charset="0"/>
              </a:rPr>
              <a:t/>
            </a:r>
            <a:br>
              <a:rPr lang="ru-RU" sz="1600" dirty="0" smtClean="0">
                <a:latin typeface="Bookman Old Style" pitchFamily="18" charset="0"/>
              </a:rPr>
            </a:br>
            <a:r>
              <a:rPr lang="ru-RU" sz="1600" dirty="0" smtClean="0">
                <a:latin typeface="Bookman Old Style" pitchFamily="18" charset="0"/>
              </a:rPr>
              <a:t>          На сцене пьеса впервые была представлена 6 ноября 1933 года Ленинградским Государственным Большим драматическим театром. </a:t>
            </a:r>
            <a:br>
              <a:rPr lang="ru-RU" sz="1600" dirty="0" smtClean="0">
                <a:latin typeface="Bookman Old Style" pitchFamily="18" charset="0"/>
              </a:rPr>
            </a:br>
            <a:r>
              <a:rPr lang="ru-RU" sz="1600" dirty="0" smtClean="0">
                <a:latin typeface="Bookman Old Style" pitchFamily="18" charset="0"/>
              </a:rPr>
              <a:t>          </a:t>
            </a:r>
            <a:r>
              <a:rPr lang="ru-RU" sz="1600" dirty="0" smtClean="0">
                <a:latin typeface="Bookman Old Style" pitchFamily="18" charset="0"/>
              </a:rPr>
              <a:t> В </a:t>
            </a:r>
            <a:r>
              <a:rPr lang="ru-RU" sz="1600" dirty="0" smtClean="0">
                <a:latin typeface="Bookman Old Style" pitchFamily="18" charset="0"/>
              </a:rPr>
              <a:t>пьесе «</a:t>
            </a:r>
            <a:r>
              <a:rPr lang="ru-RU" sz="1600" dirty="0" err="1" smtClean="0">
                <a:latin typeface="Bookman Old Style" pitchFamily="18" charset="0"/>
              </a:rPr>
              <a:t>Достигаев</a:t>
            </a:r>
            <a:r>
              <a:rPr lang="ru-RU" sz="1600" dirty="0" smtClean="0">
                <a:latin typeface="Bookman Old Style" pitchFamily="18" charset="0"/>
              </a:rPr>
              <a:t> и другие» действие протекает в преддверии Октябрьской революции. </a:t>
            </a:r>
            <a:r>
              <a:rPr lang="ru-RU" sz="1600" dirty="0" smtClean="0">
                <a:latin typeface="Bookman Old Style" pitchFamily="18" charset="0"/>
              </a:rPr>
              <a:t>  </a:t>
            </a:r>
            <a:r>
              <a:rPr lang="ru-RU" sz="1600" dirty="0" smtClean="0">
                <a:latin typeface="Bookman Old Style" pitchFamily="18" charset="0"/>
              </a:rPr>
              <a:t>Пафос пьесы — в разоблачении старого мира, в утверждении неизбежно­сти победы восставшего народа.</a:t>
            </a:r>
            <a:endParaRPr lang="ru-RU" sz="1600" dirty="0">
              <a:latin typeface="Bookman Old Style" pitchFamily="18" charset="0"/>
            </a:endParaRPr>
          </a:p>
        </p:txBody>
      </p:sp>
      <p:pic>
        <p:nvPicPr>
          <p:cNvPr id="39938" name="Picture 2" descr="http://s44.radikal.ru/i103/1008/94/cadb0bf18b9c.png"/>
          <p:cNvPicPr>
            <a:picLocks noChangeAspect="1" noChangeArrowheads="1"/>
          </p:cNvPicPr>
          <p:nvPr/>
        </p:nvPicPr>
        <p:blipFill>
          <a:blip r:embed="rId3"/>
          <a:srcRect/>
          <a:stretch>
            <a:fillRect/>
          </a:stretch>
        </p:blipFill>
        <p:spPr bwMode="auto">
          <a:xfrm>
            <a:off x="214282" y="4429132"/>
            <a:ext cx="2912235" cy="2167245"/>
          </a:xfrm>
          <a:prstGeom prst="rect">
            <a:avLst/>
          </a:prstGeom>
          <a:noFill/>
        </p:spPr>
      </p:pic>
      <p:sp>
        <p:nvSpPr>
          <p:cNvPr id="7" name="Прямоугольник 6"/>
          <p:cNvSpPr/>
          <p:nvPr/>
        </p:nvSpPr>
        <p:spPr>
          <a:xfrm>
            <a:off x="3286116" y="5715016"/>
            <a:ext cx="4572000" cy="923330"/>
          </a:xfrm>
          <a:prstGeom prst="rect">
            <a:avLst/>
          </a:prstGeom>
        </p:spPr>
        <p:txBody>
          <a:bodyPr>
            <a:spAutoFit/>
          </a:bodyPr>
          <a:lstStyle/>
          <a:p>
            <a:pPr algn="ctr"/>
            <a:r>
              <a:rPr lang="ru-RU" b="1" dirty="0" smtClean="0">
                <a:solidFill>
                  <a:srgbClr val="002060"/>
                </a:solidFill>
                <a:latin typeface="Bookman Old Style" pitchFamily="18" charset="0"/>
                <a:hlinkClick r:id="rId4" tooltip="Максим Горький - Достигаев и другие (БДТ им. Г.А. Товстоногова) / 1959 / DVDRip"/>
              </a:rPr>
              <a:t>Максим Горький - </a:t>
            </a:r>
            <a:r>
              <a:rPr lang="ru-RU" b="1" dirty="0" err="1" smtClean="0">
                <a:solidFill>
                  <a:srgbClr val="002060"/>
                </a:solidFill>
                <a:latin typeface="Bookman Old Style" pitchFamily="18" charset="0"/>
                <a:hlinkClick r:id="rId4" tooltip="Максим Горький - Достигаев и другие (БДТ им. Г.А. Товстоногова) / 1959 / DVDRip"/>
              </a:rPr>
              <a:t>Достигаев</a:t>
            </a:r>
            <a:r>
              <a:rPr lang="ru-RU" b="1" dirty="0" smtClean="0">
                <a:solidFill>
                  <a:srgbClr val="002060"/>
                </a:solidFill>
                <a:latin typeface="Bookman Old Style" pitchFamily="18" charset="0"/>
                <a:hlinkClick r:id="rId4" tooltip="Максим Горький - Достигаев и другие (БДТ им. Г.А. Товстоногова) / 1959 / DVDRip"/>
              </a:rPr>
              <a:t> и другие (БДТ им. Г.А. Товстоногова) / 1959 /</a:t>
            </a:r>
            <a:endParaRPr lang="ru-RU" b="1" dirty="0">
              <a:solidFill>
                <a:srgbClr val="002060"/>
              </a:solidFill>
              <a:latin typeface="Bookman Old Style"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s://gulaytour.ru/wp-content/uploads/2017/10/1328976912-2-1024x768.jpg"/>
          <p:cNvPicPr>
            <a:picLocks noChangeAspect="1" noChangeArrowheads="1"/>
          </p:cNvPicPr>
          <p:nvPr/>
        </p:nvPicPr>
        <p:blipFill>
          <a:blip r:embed="rId2">
            <a:duotone>
              <a:schemeClr val="bg2">
                <a:shade val="45000"/>
                <a:satMod val="135000"/>
              </a:schemeClr>
              <a:prstClr val="white"/>
            </a:duotone>
          </a:blip>
          <a:srcRect/>
          <a:stretch>
            <a:fillRect/>
          </a:stretch>
        </p:blipFill>
        <p:spPr bwMode="auto">
          <a:xfrm>
            <a:off x="0" y="0"/>
            <a:ext cx="9144000" cy="6858000"/>
          </a:xfrm>
          <a:prstGeom prst="rect">
            <a:avLst/>
          </a:prstGeom>
          <a:noFill/>
        </p:spPr>
      </p:pic>
      <p:sp>
        <p:nvSpPr>
          <p:cNvPr id="3" name="Прямоугольник 2"/>
          <p:cNvSpPr/>
          <p:nvPr/>
        </p:nvSpPr>
        <p:spPr>
          <a:xfrm>
            <a:off x="4357686" y="214290"/>
            <a:ext cx="4572000" cy="6093976"/>
          </a:xfrm>
          <a:prstGeom prst="rect">
            <a:avLst/>
          </a:prstGeom>
        </p:spPr>
        <p:txBody>
          <a:bodyPr wrap="square">
            <a:spAutoFit/>
          </a:bodyPr>
          <a:lstStyle/>
          <a:p>
            <a:pPr algn="ctr"/>
            <a:r>
              <a:rPr lang="ru-RU" sz="2400" b="1" dirty="0" smtClean="0">
                <a:solidFill>
                  <a:srgbClr val="002060"/>
                </a:solidFill>
                <a:latin typeface="Bookman Old Style" pitchFamily="18" charset="0"/>
              </a:rPr>
              <a:t>Пьесы Максима Горького</a:t>
            </a:r>
            <a:r>
              <a:rPr lang="ru-RU" sz="2400" b="1" dirty="0" smtClean="0">
                <a:solidFill>
                  <a:srgbClr val="002060"/>
                </a:solidFill>
                <a:latin typeface="Bookman Old Style" pitchFamily="18" charset="0"/>
              </a:rPr>
              <a:t>:</a:t>
            </a:r>
          </a:p>
          <a:p>
            <a:pPr algn="ctr"/>
            <a:endParaRPr lang="ru-RU" b="1" dirty="0" smtClean="0">
              <a:solidFill>
                <a:srgbClr val="002060"/>
              </a:solidFill>
              <a:latin typeface="Bookman Old Style" pitchFamily="18" charset="0"/>
            </a:endParaRPr>
          </a:p>
          <a:p>
            <a:pPr algn="ctr"/>
            <a:r>
              <a:rPr lang="ru-RU" b="1" dirty="0" smtClean="0">
                <a:solidFill>
                  <a:srgbClr val="002060"/>
                </a:solidFill>
                <a:latin typeface="Bookman Old Style" pitchFamily="18" charset="0"/>
              </a:rPr>
              <a:t> </a:t>
            </a:r>
            <a:r>
              <a:rPr lang="ru-RU" dirty="0" smtClean="0">
                <a:latin typeface="Bookman Old Style" pitchFamily="18" charset="0"/>
              </a:rPr>
              <a:t>1901 </a:t>
            </a:r>
            <a:r>
              <a:rPr lang="ru-RU" dirty="0" smtClean="0">
                <a:latin typeface="Bookman Old Style" pitchFamily="18" charset="0"/>
              </a:rPr>
              <a:t>- «Мещане» </a:t>
            </a:r>
            <a:r>
              <a:rPr lang="ru-RU" dirty="0" smtClean="0">
                <a:latin typeface="Bookman Old Style" pitchFamily="18" charset="0"/>
              </a:rPr>
              <a:t>                                     1902 </a:t>
            </a:r>
            <a:r>
              <a:rPr lang="ru-RU" dirty="0" smtClean="0">
                <a:latin typeface="Bookman Old Style" pitchFamily="18" charset="0"/>
              </a:rPr>
              <a:t>- «На дне» </a:t>
            </a:r>
            <a:r>
              <a:rPr lang="ru-RU" dirty="0" smtClean="0">
                <a:latin typeface="Bookman Old Style" pitchFamily="18" charset="0"/>
              </a:rPr>
              <a:t>                                      1904 </a:t>
            </a:r>
            <a:r>
              <a:rPr lang="ru-RU" dirty="0" smtClean="0">
                <a:latin typeface="Bookman Old Style" pitchFamily="18" charset="0"/>
              </a:rPr>
              <a:t>- «Дачники</a:t>
            </a:r>
            <a:r>
              <a:rPr lang="ru-RU" dirty="0" smtClean="0">
                <a:latin typeface="Bookman Old Style" pitchFamily="18" charset="0"/>
              </a:rPr>
              <a:t>»                                          </a:t>
            </a:r>
            <a:r>
              <a:rPr lang="ru-RU" dirty="0" smtClean="0">
                <a:latin typeface="Bookman Old Style" pitchFamily="18" charset="0"/>
              </a:rPr>
              <a:t>1905 - «Дети солнца» </a:t>
            </a:r>
            <a:r>
              <a:rPr lang="ru-RU" dirty="0" smtClean="0">
                <a:latin typeface="Bookman Old Style" pitchFamily="18" charset="0"/>
              </a:rPr>
              <a:t>                                       1905 </a:t>
            </a:r>
            <a:r>
              <a:rPr lang="ru-RU" dirty="0" smtClean="0">
                <a:latin typeface="Bookman Old Style" pitchFamily="18" charset="0"/>
              </a:rPr>
              <a:t>- «Варвары</a:t>
            </a:r>
            <a:r>
              <a:rPr lang="ru-RU" dirty="0" smtClean="0">
                <a:latin typeface="Bookman Old Style" pitchFamily="18" charset="0"/>
              </a:rPr>
              <a:t>»                                       </a:t>
            </a:r>
            <a:r>
              <a:rPr lang="ru-RU" dirty="0" smtClean="0">
                <a:latin typeface="Bookman Old Style" pitchFamily="18" charset="0"/>
              </a:rPr>
              <a:t>1906 - «Враги</a:t>
            </a:r>
            <a:r>
              <a:rPr lang="ru-RU" dirty="0" smtClean="0">
                <a:latin typeface="Bookman Old Style" pitchFamily="18" charset="0"/>
              </a:rPr>
              <a:t>»                                                 </a:t>
            </a:r>
            <a:r>
              <a:rPr lang="ru-RU" dirty="0" smtClean="0">
                <a:latin typeface="Bookman Old Style" pitchFamily="18" charset="0"/>
              </a:rPr>
              <a:t>1908 - «Последние» </a:t>
            </a:r>
            <a:r>
              <a:rPr lang="ru-RU" dirty="0" smtClean="0">
                <a:latin typeface="Bookman Old Style" pitchFamily="18" charset="0"/>
              </a:rPr>
              <a:t>                                          1910 </a:t>
            </a:r>
            <a:r>
              <a:rPr lang="ru-RU" dirty="0" smtClean="0">
                <a:latin typeface="Bookman Old Style" pitchFamily="18" charset="0"/>
              </a:rPr>
              <a:t>- «Чудаки» </a:t>
            </a:r>
            <a:r>
              <a:rPr lang="ru-RU" dirty="0" smtClean="0">
                <a:latin typeface="Bookman Old Style" pitchFamily="18" charset="0"/>
              </a:rPr>
              <a:t>                                             1910 </a:t>
            </a:r>
            <a:r>
              <a:rPr lang="ru-RU" dirty="0" smtClean="0">
                <a:latin typeface="Bookman Old Style" pitchFamily="18" charset="0"/>
              </a:rPr>
              <a:t>- «Дети» («Встреча») </a:t>
            </a:r>
            <a:r>
              <a:rPr lang="ru-RU" dirty="0" smtClean="0">
                <a:latin typeface="Bookman Old Style" pitchFamily="18" charset="0"/>
              </a:rPr>
              <a:t>                              1910 </a:t>
            </a:r>
            <a:r>
              <a:rPr lang="ru-RU" dirty="0" smtClean="0">
                <a:latin typeface="Bookman Old Style" pitchFamily="18" charset="0"/>
              </a:rPr>
              <a:t>- «</a:t>
            </a:r>
            <a:r>
              <a:rPr lang="ru-RU" dirty="0" err="1" smtClean="0">
                <a:latin typeface="Bookman Old Style" pitchFamily="18" charset="0"/>
              </a:rPr>
              <a:t>Васса</a:t>
            </a:r>
            <a:r>
              <a:rPr lang="ru-RU" dirty="0" smtClean="0">
                <a:latin typeface="Bookman Old Style" pitchFamily="18" charset="0"/>
              </a:rPr>
              <a:t> Железнова» (2-я редакция - 1933; 3-я редакция - 1935) </a:t>
            </a:r>
            <a:r>
              <a:rPr lang="ru-RU" dirty="0" smtClean="0">
                <a:latin typeface="Bookman Old Style" pitchFamily="18" charset="0"/>
              </a:rPr>
              <a:t>                                                                    1913 </a:t>
            </a:r>
            <a:r>
              <a:rPr lang="ru-RU" dirty="0" smtClean="0">
                <a:latin typeface="Bookman Old Style" pitchFamily="18" charset="0"/>
              </a:rPr>
              <a:t>- «Зыковы» </a:t>
            </a:r>
            <a:r>
              <a:rPr lang="ru-RU" dirty="0" smtClean="0">
                <a:latin typeface="Bookman Old Style" pitchFamily="18" charset="0"/>
              </a:rPr>
              <a:t>                                                   1913 </a:t>
            </a:r>
            <a:r>
              <a:rPr lang="ru-RU" dirty="0" smtClean="0">
                <a:latin typeface="Bookman Old Style" pitchFamily="18" charset="0"/>
              </a:rPr>
              <a:t>- «Фальшивая монета</a:t>
            </a:r>
            <a:r>
              <a:rPr lang="ru-RU" dirty="0" smtClean="0">
                <a:latin typeface="Bookman Old Style" pitchFamily="18" charset="0"/>
              </a:rPr>
              <a:t>»                                      </a:t>
            </a:r>
            <a:r>
              <a:rPr lang="ru-RU" dirty="0" smtClean="0">
                <a:latin typeface="Bookman Old Style" pitchFamily="18" charset="0"/>
              </a:rPr>
              <a:t>1915 - «Старик» </a:t>
            </a:r>
            <a:r>
              <a:rPr lang="ru-RU" dirty="0" smtClean="0">
                <a:latin typeface="Bookman Old Style" pitchFamily="18" charset="0"/>
              </a:rPr>
              <a:t>  </a:t>
            </a:r>
          </a:p>
          <a:p>
            <a:pPr algn="ctr"/>
            <a:r>
              <a:rPr lang="ru-RU" dirty="0" smtClean="0">
                <a:latin typeface="Bookman Old Style" pitchFamily="18" charset="0"/>
              </a:rPr>
              <a:t>1930-1931 </a:t>
            </a:r>
            <a:r>
              <a:rPr lang="ru-RU" dirty="0" smtClean="0">
                <a:latin typeface="Bookman Old Style" pitchFamily="18" charset="0"/>
              </a:rPr>
              <a:t>- «Сомов и другие» </a:t>
            </a:r>
            <a:r>
              <a:rPr lang="ru-RU" dirty="0" smtClean="0">
                <a:latin typeface="Bookman Old Style" pitchFamily="18" charset="0"/>
              </a:rPr>
              <a:t>                      1931 </a:t>
            </a:r>
            <a:r>
              <a:rPr lang="ru-RU" dirty="0" smtClean="0">
                <a:latin typeface="Bookman Old Style" pitchFamily="18" charset="0"/>
              </a:rPr>
              <a:t>- «Егор </a:t>
            </a:r>
            <a:r>
              <a:rPr lang="ru-RU" dirty="0" err="1" smtClean="0">
                <a:latin typeface="Bookman Old Style" pitchFamily="18" charset="0"/>
              </a:rPr>
              <a:t>Булычов</a:t>
            </a:r>
            <a:r>
              <a:rPr lang="ru-RU" dirty="0" smtClean="0">
                <a:latin typeface="Bookman Old Style" pitchFamily="18" charset="0"/>
              </a:rPr>
              <a:t> и другие» </a:t>
            </a:r>
            <a:r>
              <a:rPr lang="ru-RU" dirty="0" smtClean="0">
                <a:latin typeface="Bookman Old Style" pitchFamily="18" charset="0"/>
              </a:rPr>
              <a:t>                   1932 </a:t>
            </a:r>
            <a:r>
              <a:rPr lang="ru-RU" dirty="0" smtClean="0">
                <a:latin typeface="Bookman Old Style" pitchFamily="18" charset="0"/>
              </a:rPr>
              <a:t>- «</a:t>
            </a:r>
            <a:r>
              <a:rPr lang="ru-RU" dirty="0" err="1" smtClean="0">
                <a:latin typeface="Bookman Old Style" pitchFamily="18" charset="0"/>
              </a:rPr>
              <a:t>Достигаев</a:t>
            </a:r>
            <a:r>
              <a:rPr lang="ru-RU" dirty="0" smtClean="0">
                <a:latin typeface="Bookman Old Style" pitchFamily="18" charset="0"/>
              </a:rPr>
              <a:t> и другие». </a:t>
            </a:r>
            <a:r>
              <a:rPr lang="ru-RU" dirty="0" smtClean="0">
                <a:latin typeface="Bookman Old Style" pitchFamily="18" charset="0"/>
              </a:rPr>
              <a:t> </a:t>
            </a:r>
            <a:endParaRPr lang="ru-RU" dirty="0">
              <a:latin typeface="Bookman Old Style" pitchFamily="18" charset="0"/>
            </a:endParaRPr>
          </a:p>
        </p:txBody>
      </p:sp>
      <p:pic>
        <p:nvPicPr>
          <p:cNvPr id="5122" name="Picture 2" descr="http://afisha.1743.ru/images/afisha/posters/o/1488455208159_14884552088578.jpg"/>
          <p:cNvPicPr>
            <a:picLocks noChangeAspect="1" noChangeArrowheads="1"/>
          </p:cNvPicPr>
          <p:nvPr/>
        </p:nvPicPr>
        <p:blipFill>
          <a:blip r:embed="rId3" cstate="print"/>
          <a:srcRect/>
          <a:stretch>
            <a:fillRect/>
          </a:stretch>
        </p:blipFill>
        <p:spPr bwMode="auto">
          <a:xfrm>
            <a:off x="2832689" y="142852"/>
            <a:ext cx="1312554" cy="1857388"/>
          </a:xfrm>
          <a:prstGeom prst="rect">
            <a:avLst/>
          </a:prstGeom>
          <a:noFill/>
        </p:spPr>
      </p:pic>
      <p:pic>
        <p:nvPicPr>
          <p:cNvPr id="5124" name="Picture 4" descr="http://i1.imageban.ru/out/2014/01/05/4fd9ac60b4a62241740f1ef6b6752a09.jpg"/>
          <p:cNvPicPr>
            <a:picLocks noChangeAspect="1" noChangeArrowheads="1"/>
          </p:cNvPicPr>
          <p:nvPr/>
        </p:nvPicPr>
        <p:blipFill>
          <a:blip r:embed="rId4"/>
          <a:srcRect/>
          <a:stretch>
            <a:fillRect/>
          </a:stretch>
        </p:blipFill>
        <p:spPr bwMode="auto">
          <a:xfrm>
            <a:off x="142844" y="142852"/>
            <a:ext cx="1313857" cy="1857388"/>
          </a:xfrm>
          <a:prstGeom prst="rect">
            <a:avLst/>
          </a:prstGeom>
          <a:noFill/>
        </p:spPr>
      </p:pic>
      <p:pic>
        <p:nvPicPr>
          <p:cNvPr id="5126" name="Picture 6" descr="https://kassa.rambler.ru/s/StaticContent/P/simg/1610/31/161031232904705.jpg"/>
          <p:cNvPicPr>
            <a:picLocks noChangeAspect="1" noChangeArrowheads="1"/>
          </p:cNvPicPr>
          <p:nvPr/>
        </p:nvPicPr>
        <p:blipFill>
          <a:blip r:embed="rId5"/>
          <a:srcRect/>
          <a:stretch>
            <a:fillRect/>
          </a:stretch>
        </p:blipFill>
        <p:spPr bwMode="auto">
          <a:xfrm>
            <a:off x="571472" y="4357694"/>
            <a:ext cx="1500198" cy="2247487"/>
          </a:xfrm>
          <a:prstGeom prst="rect">
            <a:avLst/>
          </a:prstGeom>
          <a:noFill/>
        </p:spPr>
      </p:pic>
      <p:pic>
        <p:nvPicPr>
          <p:cNvPr id="5128" name="Picture 8" descr="https://afisha.westsib.ru/i/action/109/10869.jpg"/>
          <p:cNvPicPr>
            <a:picLocks noChangeAspect="1" noChangeArrowheads="1"/>
          </p:cNvPicPr>
          <p:nvPr/>
        </p:nvPicPr>
        <p:blipFill>
          <a:blip r:embed="rId6"/>
          <a:srcRect/>
          <a:stretch>
            <a:fillRect/>
          </a:stretch>
        </p:blipFill>
        <p:spPr bwMode="auto">
          <a:xfrm>
            <a:off x="142844" y="2613290"/>
            <a:ext cx="1328728" cy="1884720"/>
          </a:xfrm>
          <a:prstGeom prst="rect">
            <a:avLst/>
          </a:prstGeom>
          <a:noFill/>
        </p:spPr>
      </p:pic>
      <p:pic>
        <p:nvPicPr>
          <p:cNvPr id="5130" name="Picture 10" descr="http://reader-mania.ru/img/ps/281865.jpg"/>
          <p:cNvPicPr>
            <a:picLocks noChangeAspect="1" noChangeArrowheads="1"/>
          </p:cNvPicPr>
          <p:nvPr/>
        </p:nvPicPr>
        <p:blipFill>
          <a:blip r:embed="rId7"/>
          <a:srcRect/>
          <a:stretch>
            <a:fillRect/>
          </a:stretch>
        </p:blipFill>
        <p:spPr bwMode="auto">
          <a:xfrm>
            <a:off x="1428728" y="1500174"/>
            <a:ext cx="1514586" cy="2143140"/>
          </a:xfrm>
          <a:prstGeom prst="rect">
            <a:avLst/>
          </a:prstGeom>
          <a:noFill/>
        </p:spPr>
      </p:pic>
      <p:pic>
        <p:nvPicPr>
          <p:cNvPr id="5132" name="Picture 12" descr="http://fileclub.ws/images/337153.jpg"/>
          <p:cNvPicPr>
            <a:picLocks noChangeAspect="1" noChangeArrowheads="1"/>
          </p:cNvPicPr>
          <p:nvPr/>
        </p:nvPicPr>
        <p:blipFill>
          <a:blip r:embed="rId8"/>
          <a:srcRect/>
          <a:stretch>
            <a:fillRect/>
          </a:stretch>
        </p:blipFill>
        <p:spPr bwMode="auto">
          <a:xfrm>
            <a:off x="2928926" y="2714620"/>
            <a:ext cx="1448742" cy="2071702"/>
          </a:xfrm>
          <a:prstGeom prst="rect">
            <a:avLst/>
          </a:prstGeom>
          <a:noFill/>
        </p:spPr>
      </p:pic>
      <p:pic>
        <p:nvPicPr>
          <p:cNvPr id="5134" name="Picture 14" descr="https://b1.culture.ru/c/119154.jpg"/>
          <p:cNvPicPr>
            <a:picLocks noChangeAspect="1" noChangeArrowheads="1"/>
          </p:cNvPicPr>
          <p:nvPr/>
        </p:nvPicPr>
        <p:blipFill>
          <a:blip r:embed="rId9" cstate="print"/>
          <a:srcRect/>
          <a:stretch>
            <a:fillRect/>
          </a:stretch>
        </p:blipFill>
        <p:spPr bwMode="auto">
          <a:xfrm>
            <a:off x="2285984" y="4357694"/>
            <a:ext cx="1428760" cy="2234112"/>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https://gulaytour.ru/wp-content/uploads/2017/10/1328976912-2-1024x768.jpg"/>
          <p:cNvPicPr>
            <a:picLocks noChangeAspect="1" noChangeArrowheads="1"/>
          </p:cNvPicPr>
          <p:nvPr/>
        </p:nvPicPr>
        <p:blipFill>
          <a:blip r:embed="rId2">
            <a:duotone>
              <a:schemeClr val="bg2">
                <a:shade val="45000"/>
                <a:satMod val="135000"/>
              </a:schemeClr>
              <a:prstClr val="white"/>
            </a:duotone>
          </a:blip>
          <a:srcRect/>
          <a:stretch>
            <a:fillRect/>
          </a:stretch>
        </p:blipFill>
        <p:spPr bwMode="auto">
          <a:xfrm>
            <a:off x="0" y="0"/>
            <a:ext cx="9144000" cy="6858000"/>
          </a:xfrm>
          <a:prstGeom prst="rect">
            <a:avLst/>
          </a:prstGeom>
          <a:noFill/>
        </p:spPr>
      </p:pic>
      <p:sp>
        <p:nvSpPr>
          <p:cNvPr id="4" name="Прямоугольник 3"/>
          <p:cNvSpPr/>
          <p:nvPr/>
        </p:nvSpPr>
        <p:spPr>
          <a:xfrm>
            <a:off x="214282" y="214290"/>
            <a:ext cx="8643998" cy="646331"/>
          </a:xfrm>
          <a:prstGeom prst="rect">
            <a:avLst/>
          </a:prstGeom>
        </p:spPr>
        <p:txBody>
          <a:bodyPr wrap="square">
            <a:spAutoFit/>
          </a:bodyPr>
          <a:lstStyle/>
          <a:p>
            <a:pPr algn="ctr"/>
            <a:r>
              <a:rPr lang="ru-RU" sz="3600" b="1" dirty="0" smtClean="0">
                <a:solidFill>
                  <a:srgbClr val="002060"/>
                </a:solidFill>
                <a:latin typeface="Bookman Old Style" pitchFamily="18" charset="0"/>
              </a:rPr>
              <a:t>Значение Горького-драматурга</a:t>
            </a:r>
            <a:endParaRPr lang="ru-RU" sz="3600" b="1" dirty="0">
              <a:solidFill>
                <a:srgbClr val="002060"/>
              </a:solidFill>
              <a:latin typeface="Bookman Old Style" pitchFamily="18" charset="0"/>
            </a:endParaRPr>
          </a:p>
        </p:txBody>
      </p:sp>
      <p:sp>
        <p:nvSpPr>
          <p:cNvPr id="5" name="Прямоугольник 4"/>
          <p:cNvSpPr/>
          <p:nvPr/>
        </p:nvSpPr>
        <p:spPr>
          <a:xfrm>
            <a:off x="357158" y="928670"/>
            <a:ext cx="8286808" cy="4247317"/>
          </a:xfrm>
          <a:prstGeom prst="rect">
            <a:avLst/>
          </a:prstGeom>
        </p:spPr>
        <p:txBody>
          <a:bodyPr wrap="square">
            <a:spAutoFit/>
          </a:bodyPr>
          <a:lstStyle/>
          <a:p>
            <a:pPr algn="ctr"/>
            <a:r>
              <a:rPr lang="ru-RU" dirty="0" smtClean="0">
                <a:latin typeface="Bookman Old Style" pitchFamily="18" charset="0"/>
              </a:rPr>
              <a:t>Пьесы Горького сделали его, по словам Станиславского, «главным начинателем и создателем общественно-политической линии Художественного театра</a:t>
            </a:r>
            <a:r>
              <a:rPr lang="ru-RU" dirty="0" smtClean="0">
                <a:latin typeface="Bookman Old Style" pitchFamily="18" charset="0"/>
              </a:rPr>
              <a:t>».</a:t>
            </a:r>
            <a:r>
              <a:rPr lang="ru-RU" dirty="0" smtClean="0">
                <a:latin typeface="Bookman Old Style" pitchFamily="18" charset="0"/>
              </a:rPr>
              <a:t> </a:t>
            </a:r>
            <a:r>
              <a:rPr lang="ru-RU" dirty="0" smtClean="0">
                <a:latin typeface="Bookman Old Style" pitchFamily="18" charset="0"/>
              </a:rPr>
              <a:t>В</a:t>
            </a:r>
            <a:r>
              <a:rPr lang="ru-RU" dirty="0" smtClean="0">
                <a:latin typeface="Bookman Old Style" pitchFamily="18" charset="0"/>
              </a:rPr>
              <a:t> пьесах Горького полно проявились черты нового художественного метода. Жизнь в этих произведениях дана в своем непрерывном развитии. Отбирая типические явления современности, Горький отображает их в той связи и последовательности, в том обобщении, которые ему давало знание перспектив социального переустройства жизни.</a:t>
            </a:r>
          </a:p>
          <a:p>
            <a:pPr algn="ctr"/>
            <a:r>
              <a:rPr lang="ru-RU" dirty="0" smtClean="0">
                <a:latin typeface="Bookman Old Style" pitchFamily="18" charset="0"/>
              </a:rPr>
              <a:t>Сейчас, в эпоху, когда мы вновь заговорили о гуманизме и милосердии, когда призываем «милость к падшим», </a:t>
            </a:r>
            <a:r>
              <a:rPr lang="ru-RU" dirty="0" smtClean="0">
                <a:latin typeface="Bookman Old Style" pitchFamily="18" charset="0"/>
              </a:rPr>
              <a:t>пьесы </a:t>
            </a:r>
            <a:r>
              <a:rPr lang="ru-RU" dirty="0" smtClean="0">
                <a:latin typeface="Bookman Old Style" pitchFamily="18" charset="0"/>
              </a:rPr>
              <a:t>Горького </a:t>
            </a:r>
            <a:r>
              <a:rPr lang="ru-RU" dirty="0" smtClean="0">
                <a:latin typeface="Bookman Old Style" pitchFamily="18" charset="0"/>
              </a:rPr>
              <a:t>обретают </a:t>
            </a:r>
            <a:r>
              <a:rPr lang="ru-RU" dirty="0" smtClean="0">
                <a:latin typeface="Bookman Old Style" pitchFamily="18" charset="0"/>
              </a:rPr>
              <a:t>иное значение. Это не только </a:t>
            </a:r>
            <a:r>
              <a:rPr lang="ru-RU" dirty="0" smtClean="0">
                <a:latin typeface="Bookman Old Style" pitchFamily="18" charset="0"/>
              </a:rPr>
              <a:t>исторические документы, </a:t>
            </a:r>
            <a:r>
              <a:rPr lang="ru-RU" dirty="0" smtClean="0">
                <a:latin typeface="Bookman Old Style" pitchFamily="18" charset="0"/>
              </a:rPr>
              <a:t>не просто </a:t>
            </a:r>
            <a:r>
              <a:rPr lang="ru-RU" dirty="0" smtClean="0">
                <a:latin typeface="Bookman Old Style" pitchFamily="18" charset="0"/>
              </a:rPr>
              <a:t>выдающиеся творения </a:t>
            </a:r>
            <a:r>
              <a:rPr lang="ru-RU" dirty="0" smtClean="0">
                <a:latin typeface="Bookman Old Style" pitchFamily="18" charset="0"/>
              </a:rPr>
              <a:t>человеческого ума, это и </a:t>
            </a:r>
            <a:r>
              <a:rPr lang="ru-RU" dirty="0" smtClean="0">
                <a:latin typeface="Bookman Old Style" pitchFamily="18" charset="0"/>
              </a:rPr>
              <a:t>произведения, которые </a:t>
            </a:r>
            <a:r>
              <a:rPr lang="ru-RU" dirty="0" smtClean="0">
                <a:latin typeface="Bookman Old Style" pitchFamily="18" charset="0"/>
              </a:rPr>
              <a:t>вновь и вновь будет обращать взоры людей к вечным проблемам добра, милосердия, социальной справедливости.</a:t>
            </a:r>
            <a:endParaRPr lang="ru-RU" dirty="0">
              <a:latin typeface="Bookman Old Style" pitchFamily="18" charset="0"/>
            </a:endParaRPr>
          </a:p>
        </p:txBody>
      </p:sp>
      <p:pic>
        <p:nvPicPr>
          <p:cNvPr id="1026" name="Picture 2" descr="http://mmedia.ozone.ru/multimedia/1010622213.jpg"/>
          <p:cNvPicPr>
            <a:picLocks noChangeAspect="1" noChangeArrowheads="1"/>
          </p:cNvPicPr>
          <p:nvPr/>
        </p:nvPicPr>
        <p:blipFill>
          <a:blip r:embed="rId3" cstate="print"/>
          <a:srcRect l="2128" t="10638" r="2128" b="10638"/>
          <a:stretch>
            <a:fillRect/>
          </a:stretch>
        </p:blipFill>
        <p:spPr bwMode="auto">
          <a:xfrm>
            <a:off x="357158" y="4916834"/>
            <a:ext cx="2143140" cy="1762137"/>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s://gulaytour.ru/wp-content/uploads/2017/10/1328976912-2-1024x768.jpg"/>
          <p:cNvPicPr>
            <a:picLocks noChangeAspect="1" noChangeArrowheads="1"/>
          </p:cNvPicPr>
          <p:nvPr/>
        </p:nvPicPr>
        <p:blipFill>
          <a:blip r:embed="rId2">
            <a:duotone>
              <a:schemeClr val="bg2">
                <a:shade val="45000"/>
                <a:satMod val="135000"/>
              </a:schemeClr>
              <a:prstClr val="white"/>
            </a:duotone>
          </a:blip>
          <a:srcRect/>
          <a:stretch>
            <a:fillRect/>
          </a:stretch>
        </p:blipFill>
        <p:spPr bwMode="auto">
          <a:xfrm>
            <a:off x="0" y="0"/>
            <a:ext cx="9144000" cy="6858000"/>
          </a:xfrm>
          <a:prstGeom prst="rect">
            <a:avLst/>
          </a:prstGeom>
          <a:noFill/>
        </p:spPr>
      </p:pic>
      <p:sp>
        <p:nvSpPr>
          <p:cNvPr id="3" name="Прямоугольник 2"/>
          <p:cNvSpPr/>
          <p:nvPr/>
        </p:nvSpPr>
        <p:spPr>
          <a:xfrm>
            <a:off x="285720" y="285728"/>
            <a:ext cx="5143536" cy="5940088"/>
          </a:xfrm>
          <a:prstGeom prst="rect">
            <a:avLst/>
          </a:prstGeom>
        </p:spPr>
        <p:txBody>
          <a:bodyPr wrap="square">
            <a:spAutoFit/>
          </a:bodyPr>
          <a:lstStyle/>
          <a:p>
            <a:pPr algn="ctr"/>
            <a:r>
              <a:rPr lang="ru-RU" sz="2000" b="1" dirty="0" smtClean="0">
                <a:latin typeface="Bookman Old Style" pitchFamily="18" charset="0"/>
              </a:rPr>
              <a:t>Театр всегда привлекал Горького. Пятнадцати лет он видел известного актера Андреева-Бурлака в роли Иудушки.</a:t>
            </a:r>
          </a:p>
          <a:p>
            <a:pPr algn="ctr"/>
            <a:r>
              <a:rPr lang="ru-RU" sz="2000" b="1" dirty="0" smtClean="0">
                <a:latin typeface="Bookman Old Style" pitchFamily="18" charset="0"/>
              </a:rPr>
              <a:t>  В 1883 году был статистом в представлениях на ярмарке.</a:t>
            </a:r>
          </a:p>
          <a:p>
            <a:pPr algn="ctr"/>
            <a:r>
              <a:rPr lang="ru-RU" sz="2000" b="1" dirty="0" smtClean="0">
                <a:latin typeface="Bookman Old Style" pitchFamily="18" charset="0"/>
              </a:rPr>
              <a:t> Горький-журналист писал рецензии на спектакли, высоко ценил искусство Малого театра.  </a:t>
            </a:r>
            <a:br>
              <a:rPr lang="ru-RU" sz="2000" b="1" dirty="0" smtClean="0">
                <a:latin typeface="Bookman Old Style" pitchFamily="18" charset="0"/>
              </a:rPr>
            </a:br>
            <a:r>
              <a:rPr lang="ru-RU" sz="2000" b="1" dirty="0" smtClean="0">
                <a:latin typeface="Bookman Old Style" pitchFamily="18" charset="0"/>
              </a:rPr>
              <a:t>   Еще в Тифлисе Горький хотел организовать народный бродячий театр, руководил самодеятельным театром в </a:t>
            </a:r>
            <a:r>
              <a:rPr lang="ru-RU" sz="2000" b="1" dirty="0" err="1" smtClean="0">
                <a:latin typeface="Bookman Old Style" pitchFamily="18" charset="0"/>
              </a:rPr>
              <a:t>Мануйловке</a:t>
            </a:r>
            <a:r>
              <a:rPr lang="ru-RU" sz="2000" b="1" dirty="0" smtClean="0">
                <a:latin typeface="Bookman Old Style" pitchFamily="18" charset="0"/>
              </a:rPr>
              <a:t>, </a:t>
            </a:r>
            <a:r>
              <a:rPr lang="ru-RU" sz="2000" b="1" dirty="0" err="1" smtClean="0">
                <a:latin typeface="Bookman Old Style" pitchFamily="18" charset="0"/>
              </a:rPr>
              <a:t>в</a:t>
            </a:r>
            <a:r>
              <a:rPr lang="ru-RU" sz="2000" b="1" dirty="0" smtClean="0">
                <a:latin typeface="Bookman Old Style" pitchFamily="18" charset="0"/>
              </a:rPr>
              <a:t> декабре 1896 года инсценировал для детского спектакля поэму В.А.Жуковского "Война мышей и лягушек""Пьеса вышла на славу: живая и веселая", - вспоминает участница спектакля.</a:t>
            </a:r>
            <a:endParaRPr lang="ru-RU" sz="2000" b="1" dirty="0">
              <a:latin typeface="Bookman Old Style" pitchFamily="18" charset="0"/>
            </a:endParaRPr>
          </a:p>
        </p:txBody>
      </p:sp>
      <p:pic>
        <p:nvPicPr>
          <p:cNvPr id="9218" name="Picture 2" descr="https://img-fotki.yandex.ru/get/196486/144337373.3e8/0_16ecea_3b2057ac_L.jpg"/>
          <p:cNvPicPr>
            <a:picLocks noChangeAspect="1" noChangeArrowheads="1"/>
          </p:cNvPicPr>
          <p:nvPr/>
        </p:nvPicPr>
        <p:blipFill>
          <a:blip r:embed="rId3"/>
          <a:srcRect/>
          <a:stretch>
            <a:fillRect/>
          </a:stretch>
        </p:blipFill>
        <p:spPr bwMode="auto">
          <a:xfrm flipH="1">
            <a:off x="5357818" y="857232"/>
            <a:ext cx="3495675" cy="4762500"/>
          </a:xfrm>
          <a:prstGeom prst="ellipse">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https://gulaytour.ru/wp-content/uploads/2017/10/1328976912-2-1024x768.jpg"/>
          <p:cNvPicPr>
            <a:picLocks noChangeAspect="1" noChangeArrowheads="1"/>
          </p:cNvPicPr>
          <p:nvPr/>
        </p:nvPicPr>
        <p:blipFill>
          <a:blip r:embed="rId2">
            <a:duotone>
              <a:schemeClr val="bg2">
                <a:shade val="45000"/>
                <a:satMod val="135000"/>
              </a:schemeClr>
              <a:prstClr val="white"/>
            </a:duotone>
          </a:blip>
          <a:srcRect/>
          <a:stretch>
            <a:fillRect/>
          </a:stretch>
        </p:blipFill>
        <p:spPr bwMode="auto">
          <a:xfrm>
            <a:off x="0" y="0"/>
            <a:ext cx="9144000" cy="6858000"/>
          </a:xfrm>
          <a:prstGeom prst="rect">
            <a:avLst/>
          </a:prstGeom>
          <a:noFill/>
        </p:spPr>
      </p:pic>
      <p:sp>
        <p:nvSpPr>
          <p:cNvPr id="2" name="Прямоугольник 1"/>
          <p:cNvSpPr/>
          <p:nvPr/>
        </p:nvSpPr>
        <p:spPr>
          <a:xfrm>
            <a:off x="1714480" y="214290"/>
            <a:ext cx="7143768" cy="2585323"/>
          </a:xfrm>
          <a:prstGeom prst="rect">
            <a:avLst/>
          </a:prstGeom>
        </p:spPr>
        <p:txBody>
          <a:bodyPr wrap="square">
            <a:spAutoFit/>
          </a:bodyPr>
          <a:lstStyle/>
          <a:p>
            <a:pPr algn="ctr"/>
            <a:r>
              <a:rPr lang="ru-RU" b="1" dirty="0" smtClean="0">
                <a:latin typeface="Bookman Old Style" pitchFamily="18" charset="0"/>
              </a:rPr>
              <a:t>Начиная с 1901 года до конца своей жизни Горький не оставлял трудного искусства драматурга. За</a:t>
            </a:r>
            <a:br>
              <a:rPr lang="ru-RU" b="1" dirty="0" smtClean="0">
                <a:latin typeface="Bookman Old Style" pitchFamily="18" charset="0"/>
              </a:rPr>
            </a:br>
            <a:r>
              <a:rPr lang="ru-RU" b="1" dirty="0" smtClean="0">
                <a:latin typeface="Bookman Old Style" pitchFamily="18" charset="0"/>
              </a:rPr>
              <a:t>тридцать с лишним лет он написал около двадцати пьес, среди которых — “Мещане”,</a:t>
            </a:r>
            <a:br>
              <a:rPr lang="ru-RU" b="1" dirty="0" smtClean="0">
                <a:latin typeface="Bookman Old Style" pitchFamily="18" charset="0"/>
              </a:rPr>
            </a:br>
            <a:r>
              <a:rPr lang="ru-RU" b="1" dirty="0" smtClean="0">
                <a:latin typeface="Bookman Old Style" pitchFamily="18" charset="0"/>
              </a:rPr>
              <a:t>“На дне”, “Егор </a:t>
            </a:r>
            <a:r>
              <a:rPr lang="ru-RU" b="1" dirty="0" err="1" smtClean="0">
                <a:latin typeface="Bookman Old Style" pitchFamily="18" charset="0"/>
              </a:rPr>
              <a:t>Булычев</a:t>
            </a:r>
            <a:r>
              <a:rPr lang="ru-RU" b="1" dirty="0" smtClean="0">
                <a:latin typeface="Bookman Old Style" pitchFamily="18" charset="0"/>
              </a:rPr>
              <a:t> и другие”, “Варвары”, “Зыковы”, “Враги” и многие</a:t>
            </a:r>
            <a:br>
              <a:rPr lang="ru-RU" b="1" dirty="0" smtClean="0">
                <a:latin typeface="Bookman Old Style" pitchFamily="18" charset="0"/>
              </a:rPr>
            </a:br>
            <a:r>
              <a:rPr lang="ru-RU" b="1" dirty="0" smtClean="0">
                <a:latin typeface="Bookman Old Style" pitchFamily="18" charset="0"/>
              </a:rPr>
              <a:t>другие, каждая по-своему, составили целую эпоху не только в творчестве</a:t>
            </a:r>
            <a:br>
              <a:rPr lang="ru-RU" b="1" dirty="0" smtClean="0">
                <a:latin typeface="Bookman Old Style" pitchFamily="18" charset="0"/>
              </a:rPr>
            </a:br>
            <a:r>
              <a:rPr lang="ru-RU" b="1" dirty="0" smtClean="0">
                <a:latin typeface="Bookman Old Style" pitchFamily="18" charset="0"/>
              </a:rPr>
              <a:t>писателя, но и в истории русского театра.</a:t>
            </a:r>
            <a:endParaRPr lang="ru-RU" b="1" dirty="0">
              <a:latin typeface="Bookman Old Style" pitchFamily="18" charset="0"/>
            </a:endParaRPr>
          </a:p>
        </p:txBody>
      </p:sp>
      <p:pic>
        <p:nvPicPr>
          <p:cNvPr id="1026" name="Picture 2" descr="http://900igr.net/up/datas/193358/004.jpg"/>
          <p:cNvPicPr>
            <a:picLocks noChangeAspect="1" noChangeArrowheads="1"/>
          </p:cNvPicPr>
          <p:nvPr/>
        </p:nvPicPr>
        <p:blipFill>
          <a:blip r:embed="rId3"/>
          <a:srcRect/>
          <a:stretch>
            <a:fillRect/>
          </a:stretch>
        </p:blipFill>
        <p:spPr bwMode="auto">
          <a:xfrm>
            <a:off x="285719" y="2928934"/>
            <a:ext cx="4976815" cy="373261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s://gulaytour.ru/wp-content/uploads/2017/10/1328976912-2-1024x768.jpg"/>
          <p:cNvPicPr>
            <a:picLocks noChangeAspect="1" noChangeArrowheads="1"/>
          </p:cNvPicPr>
          <p:nvPr/>
        </p:nvPicPr>
        <p:blipFill>
          <a:blip r:embed="rId2">
            <a:duotone>
              <a:schemeClr val="bg2">
                <a:shade val="45000"/>
                <a:satMod val="135000"/>
              </a:schemeClr>
              <a:prstClr val="white"/>
            </a:duotone>
          </a:blip>
          <a:srcRect/>
          <a:stretch>
            <a:fillRect/>
          </a:stretch>
        </p:blipFill>
        <p:spPr bwMode="auto">
          <a:xfrm>
            <a:off x="0" y="0"/>
            <a:ext cx="9144000" cy="6858000"/>
          </a:xfrm>
          <a:prstGeom prst="rect">
            <a:avLst/>
          </a:prstGeom>
          <a:noFill/>
        </p:spPr>
      </p:pic>
      <p:sp>
        <p:nvSpPr>
          <p:cNvPr id="3" name="Прямоугольник 2"/>
          <p:cNvSpPr/>
          <p:nvPr/>
        </p:nvSpPr>
        <p:spPr>
          <a:xfrm>
            <a:off x="4286248" y="214290"/>
            <a:ext cx="4572000" cy="2308324"/>
          </a:xfrm>
          <a:prstGeom prst="rect">
            <a:avLst/>
          </a:prstGeom>
        </p:spPr>
        <p:txBody>
          <a:bodyPr>
            <a:spAutoFit/>
          </a:bodyPr>
          <a:lstStyle/>
          <a:p>
            <a:pPr algn="r"/>
            <a:r>
              <a:rPr lang="ru-RU" b="1" dirty="0" smtClean="0">
                <a:latin typeface="Bookman Old Style" pitchFamily="18" charset="0"/>
              </a:rPr>
              <a:t>"Художественный театр - это так же хорошо и значительно, как Третьяковская галерея, Василий Блаженный и все самое лучшее в Москве. Не любить его - невозможно, не работать для него - преступление...«</a:t>
            </a:r>
          </a:p>
          <a:p>
            <a:pPr algn="r"/>
            <a:r>
              <a:rPr lang="ru-RU" b="1" dirty="0" smtClean="0">
                <a:latin typeface="Bookman Old Style" pitchFamily="18" charset="0"/>
              </a:rPr>
              <a:t>М. Горький</a:t>
            </a:r>
            <a:endParaRPr lang="ru-RU" b="1" dirty="0">
              <a:latin typeface="Bookman Old Style" pitchFamily="18" charset="0"/>
            </a:endParaRPr>
          </a:p>
        </p:txBody>
      </p:sp>
      <p:pic>
        <p:nvPicPr>
          <p:cNvPr id="10242" name="Picture 2" descr="http://www.etoretro.ru/data/media/19/1432655839a25.jpg"/>
          <p:cNvPicPr>
            <a:picLocks noChangeAspect="1" noChangeArrowheads="1"/>
          </p:cNvPicPr>
          <p:nvPr/>
        </p:nvPicPr>
        <p:blipFill>
          <a:blip r:embed="rId3"/>
          <a:srcRect b="4498"/>
          <a:stretch>
            <a:fillRect/>
          </a:stretch>
        </p:blipFill>
        <p:spPr bwMode="auto">
          <a:xfrm>
            <a:off x="571472" y="2428868"/>
            <a:ext cx="6743692" cy="4214837"/>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s://gulaytour.ru/wp-content/uploads/2017/10/1328976912-2-1024x768.jpg"/>
          <p:cNvPicPr>
            <a:picLocks noChangeAspect="1" noChangeArrowheads="1"/>
          </p:cNvPicPr>
          <p:nvPr/>
        </p:nvPicPr>
        <p:blipFill>
          <a:blip r:embed="rId2">
            <a:duotone>
              <a:schemeClr val="bg2">
                <a:shade val="45000"/>
                <a:satMod val="135000"/>
              </a:schemeClr>
              <a:prstClr val="white"/>
            </a:duotone>
          </a:blip>
          <a:srcRect/>
          <a:stretch>
            <a:fillRect/>
          </a:stretch>
        </p:blipFill>
        <p:spPr bwMode="auto">
          <a:xfrm>
            <a:off x="0" y="0"/>
            <a:ext cx="9144000" cy="6858000"/>
          </a:xfrm>
          <a:prstGeom prst="rect">
            <a:avLst/>
          </a:prstGeom>
          <a:noFill/>
        </p:spPr>
      </p:pic>
      <p:pic>
        <p:nvPicPr>
          <p:cNvPr id="8194" name="Picture 2" descr="https://rmuseumdotorg.files.wordpress.com/2014/08/4-d0b0d184d0b8d188d0b0-d0bfd18cd0b5d181d18b-d0bc-d0b3d0bed180d18cd0bad0bed0b3d0be-d0bcd0b5d189d0b0d0bdd0b5-d181-d181d0b8d0bbd183d18d.jpg"/>
          <p:cNvPicPr>
            <a:picLocks noChangeAspect="1" noChangeArrowheads="1"/>
          </p:cNvPicPr>
          <p:nvPr/>
        </p:nvPicPr>
        <p:blipFill>
          <a:blip r:embed="rId3" cstate="print"/>
          <a:srcRect/>
          <a:stretch>
            <a:fillRect/>
          </a:stretch>
        </p:blipFill>
        <p:spPr bwMode="auto">
          <a:xfrm>
            <a:off x="357159" y="1071546"/>
            <a:ext cx="2500330" cy="3611588"/>
          </a:xfrm>
          <a:prstGeom prst="rect">
            <a:avLst/>
          </a:prstGeom>
          <a:noFill/>
        </p:spPr>
      </p:pic>
      <p:pic>
        <p:nvPicPr>
          <p:cNvPr id="8196" name="Picture 4" descr="Издание"/>
          <p:cNvPicPr>
            <a:picLocks noChangeAspect="1" noChangeArrowheads="1"/>
          </p:cNvPicPr>
          <p:nvPr/>
        </p:nvPicPr>
        <p:blipFill>
          <a:blip r:embed="rId4"/>
          <a:srcRect/>
          <a:stretch>
            <a:fillRect/>
          </a:stretch>
        </p:blipFill>
        <p:spPr bwMode="auto">
          <a:xfrm>
            <a:off x="3500430" y="785794"/>
            <a:ext cx="5495925" cy="3257550"/>
          </a:xfrm>
          <a:prstGeom prst="rect">
            <a:avLst/>
          </a:prstGeom>
          <a:noFill/>
        </p:spPr>
      </p:pic>
      <p:sp>
        <p:nvSpPr>
          <p:cNvPr id="5" name="Прямоугольник 4"/>
          <p:cNvSpPr/>
          <p:nvPr/>
        </p:nvSpPr>
        <p:spPr>
          <a:xfrm>
            <a:off x="3428992" y="4071942"/>
            <a:ext cx="5500694" cy="2585323"/>
          </a:xfrm>
          <a:prstGeom prst="rect">
            <a:avLst/>
          </a:prstGeom>
        </p:spPr>
        <p:txBody>
          <a:bodyPr wrap="square">
            <a:spAutoFit/>
          </a:bodyPr>
          <a:lstStyle/>
          <a:p>
            <a:pPr algn="ctr"/>
            <a:r>
              <a:rPr lang="ru-RU" b="1" dirty="0" smtClean="0">
                <a:solidFill>
                  <a:srgbClr val="002060"/>
                </a:solidFill>
                <a:latin typeface="Bookman Old Style" pitchFamily="18" charset="0"/>
              </a:rPr>
              <a:t>«</a:t>
            </a:r>
            <a:r>
              <a:rPr lang="ru-RU" dirty="0" smtClean="0">
                <a:latin typeface="Bookman Old Style" pitchFamily="18" charset="0"/>
              </a:rPr>
              <a:t>Мещане» — пьеса Горького, написанная в 1901году. Первая пьеса М. Горького. Впервые была напечатана отдельной книгой издательством «Знание» в 1902 году с заголовком «Мещане. Сцены в доме </a:t>
            </a:r>
            <a:r>
              <a:rPr lang="ru-RU" dirty="0" err="1" smtClean="0">
                <a:latin typeface="Bookman Old Style" pitchFamily="18" charset="0"/>
              </a:rPr>
              <a:t>Бессеменова</a:t>
            </a:r>
            <a:r>
              <a:rPr lang="ru-RU" dirty="0" smtClean="0">
                <a:latin typeface="Bookman Old Style" pitchFamily="18" charset="0"/>
              </a:rPr>
              <a:t>. Драматический эскиз в 4 актах». В течение года был распродан тираж в 60 тысяч экземпляров. В 1903 году пьеса получила </a:t>
            </a:r>
            <a:r>
              <a:rPr lang="ru-RU" dirty="0" err="1" smtClean="0">
                <a:latin typeface="Bookman Old Style" pitchFamily="18" charset="0"/>
              </a:rPr>
              <a:t>Грибоедовскую</a:t>
            </a:r>
            <a:r>
              <a:rPr lang="ru-RU" dirty="0" smtClean="0">
                <a:latin typeface="Bookman Old Style" pitchFamily="18" charset="0"/>
              </a:rPr>
              <a:t> премию</a:t>
            </a:r>
            <a:r>
              <a:rPr lang="ru-RU" dirty="0" smtClean="0"/>
              <a:t>.</a:t>
            </a:r>
            <a:endParaRPr lang="ru-RU" dirty="0"/>
          </a:p>
        </p:txBody>
      </p:sp>
      <p:sp>
        <p:nvSpPr>
          <p:cNvPr id="6" name="Прямоугольник 5"/>
          <p:cNvSpPr/>
          <p:nvPr/>
        </p:nvSpPr>
        <p:spPr>
          <a:xfrm>
            <a:off x="714348" y="357166"/>
            <a:ext cx="2650084" cy="646331"/>
          </a:xfrm>
          <a:prstGeom prst="rect">
            <a:avLst/>
          </a:prstGeom>
        </p:spPr>
        <p:txBody>
          <a:bodyPr wrap="none">
            <a:spAutoFit/>
          </a:bodyPr>
          <a:lstStyle/>
          <a:p>
            <a:r>
              <a:rPr lang="ru-RU" sz="3600" b="1" dirty="0" smtClean="0">
                <a:solidFill>
                  <a:srgbClr val="002060"/>
                </a:solidFill>
                <a:latin typeface="Bookman Old Style" pitchFamily="18" charset="0"/>
              </a:rPr>
              <a:t>«Мещане»</a:t>
            </a:r>
            <a:r>
              <a:rPr lang="ru-RU" dirty="0" smtClean="0">
                <a:solidFill>
                  <a:srgbClr val="002060"/>
                </a:solidFill>
                <a:latin typeface="Bookman Old Style" pitchFamily="18" charset="0"/>
              </a:rPr>
              <a:t> </a:t>
            </a:r>
            <a:endParaRPr lang="ru-RU" dirty="0"/>
          </a:p>
        </p:txBody>
      </p:sp>
      <p:pic>
        <p:nvPicPr>
          <p:cNvPr id="10242" name="Picture 2" descr="Ð¤Ð¾ÑÐ¾ ÐÑÐ·ÐµÐ¹ ÐÐ¥ÐÐ¢."/>
          <p:cNvPicPr>
            <a:picLocks noChangeAspect="1" noChangeArrowheads="1"/>
          </p:cNvPicPr>
          <p:nvPr/>
        </p:nvPicPr>
        <p:blipFill>
          <a:blip r:embed="rId5"/>
          <a:srcRect/>
          <a:stretch>
            <a:fillRect/>
          </a:stretch>
        </p:blipFill>
        <p:spPr bwMode="auto">
          <a:xfrm>
            <a:off x="357158" y="4643446"/>
            <a:ext cx="2786081" cy="205908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s://gulaytour.ru/wp-content/uploads/2017/10/1328976912-2-1024x768.jpg"/>
          <p:cNvPicPr>
            <a:picLocks noChangeAspect="1" noChangeArrowheads="1"/>
          </p:cNvPicPr>
          <p:nvPr/>
        </p:nvPicPr>
        <p:blipFill>
          <a:blip r:embed="rId2">
            <a:duotone>
              <a:schemeClr val="bg2">
                <a:shade val="45000"/>
                <a:satMod val="135000"/>
              </a:schemeClr>
              <a:prstClr val="white"/>
            </a:duotone>
          </a:blip>
          <a:srcRect/>
          <a:stretch>
            <a:fillRect/>
          </a:stretch>
        </p:blipFill>
        <p:spPr bwMode="auto">
          <a:xfrm>
            <a:off x="0" y="0"/>
            <a:ext cx="9144000" cy="6858000"/>
          </a:xfrm>
          <a:prstGeom prst="rect">
            <a:avLst/>
          </a:prstGeom>
          <a:noFill/>
        </p:spPr>
      </p:pic>
      <p:sp>
        <p:nvSpPr>
          <p:cNvPr id="7170" name="AutoShape 2" descr="https://regnum.ru/uploads/pictures/news/2018/01/16/regnum_picture_1516097357129721_normal.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72" name="AutoShape 4" descr="https://regnum.ru/uploads/pictures/news/2018/01/16/regnum_picture_1516097357129721_normal.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74" name="AutoShape 6" descr="https://regnum.ru/uploads/pictures/news/2018/01/16/regnum_picture_1516097357129721_normal.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7176" name="Picture 8" descr="https://secrethistory.su/uploads/posts/2018-02/1518382032_sta.jpg"/>
          <p:cNvPicPr>
            <a:picLocks noChangeAspect="1" noChangeArrowheads="1"/>
          </p:cNvPicPr>
          <p:nvPr/>
        </p:nvPicPr>
        <p:blipFill>
          <a:blip r:embed="rId3"/>
          <a:srcRect/>
          <a:stretch>
            <a:fillRect/>
          </a:stretch>
        </p:blipFill>
        <p:spPr bwMode="auto">
          <a:xfrm>
            <a:off x="428596" y="1928802"/>
            <a:ext cx="2279394" cy="3243252"/>
          </a:xfrm>
          <a:prstGeom prst="rect">
            <a:avLst/>
          </a:prstGeom>
          <a:noFill/>
        </p:spPr>
      </p:pic>
      <p:sp>
        <p:nvSpPr>
          <p:cNvPr id="7" name="Прямоугольник 6"/>
          <p:cNvSpPr/>
          <p:nvPr/>
        </p:nvSpPr>
        <p:spPr>
          <a:xfrm>
            <a:off x="285720" y="285728"/>
            <a:ext cx="8572560" cy="707886"/>
          </a:xfrm>
          <a:prstGeom prst="rect">
            <a:avLst/>
          </a:prstGeom>
        </p:spPr>
        <p:txBody>
          <a:bodyPr wrap="square">
            <a:spAutoFit/>
          </a:bodyPr>
          <a:lstStyle/>
          <a:p>
            <a:pPr algn="ctr"/>
            <a:r>
              <a:rPr lang="ru-RU" sz="2000" dirty="0" smtClean="0">
                <a:latin typeface="Bookman Old Style" pitchFamily="18" charset="0"/>
              </a:rPr>
              <a:t> </a:t>
            </a:r>
            <a:r>
              <a:rPr lang="ru-RU" sz="2000" b="1" dirty="0" smtClean="0">
                <a:solidFill>
                  <a:srgbClr val="002060"/>
                </a:solidFill>
                <a:latin typeface="Bookman Old Style" pitchFamily="18" charset="0"/>
              </a:rPr>
              <a:t>Премьера 26 марта 1902 —   Московский Художественный Театр на гастролях в Петербурге, в </a:t>
            </a:r>
            <a:r>
              <a:rPr lang="ru-RU" sz="2000" b="1" dirty="0" err="1" smtClean="0">
                <a:solidFill>
                  <a:srgbClr val="002060"/>
                </a:solidFill>
                <a:latin typeface="Bookman Old Style" pitchFamily="18" charset="0"/>
              </a:rPr>
              <a:t>Панаевском</a:t>
            </a:r>
            <a:r>
              <a:rPr lang="ru-RU" sz="2000" b="1" dirty="0" smtClean="0">
                <a:solidFill>
                  <a:srgbClr val="002060"/>
                </a:solidFill>
                <a:latin typeface="Bookman Old Style" pitchFamily="18" charset="0"/>
              </a:rPr>
              <a:t> театре</a:t>
            </a:r>
            <a:endParaRPr lang="ru-RU" b="1" dirty="0">
              <a:solidFill>
                <a:srgbClr val="002060"/>
              </a:solidFill>
            </a:endParaRPr>
          </a:p>
        </p:txBody>
      </p:sp>
      <p:sp>
        <p:nvSpPr>
          <p:cNvPr id="8" name="Прямоугольник 7"/>
          <p:cNvSpPr/>
          <p:nvPr/>
        </p:nvSpPr>
        <p:spPr>
          <a:xfrm>
            <a:off x="214282" y="5572140"/>
            <a:ext cx="3417923" cy="369332"/>
          </a:xfrm>
          <a:prstGeom prst="rect">
            <a:avLst/>
          </a:prstGeom>
        </p:spPr>
        <p:txBody>
          <a:bodyPr wrap="none">
            <a:spAutoFit/>
          </a:bodyPr>
          <a:lstStyle/>
          <a:p>
            <a:r>
              <a:rPr lang="ru-RU" b="1" dirty="0" smtClean="0">
                <a:solidFill>
                  <a:srgbClr val="002060"/>
                </a:solidFill>
                <a:latin typeface="Bookman Old Style" pitchFamily="18" charset="0"/>
              </a:rPr>
              <a:t>Реж. К.С. Станиславский</a:t>
            </a:r>
            <a:r>
              <a:rPr lang="ru-RU" dirty="0" smtClean="0"/>
              <a:t> </a:t>
            </a:r>
            <a:endParaRPr lang="ru-RU" dirty="0"/>
          </a:p>
        </p:txBody>
      </p:sp>
      <p:pic>
        <p:nvPicPr>
          <p:cNvPr id="7178" name="Picture 10" descr="Luzhskiy VV.jpg"/>
          <p:cNvPicPr>
            <a:picLocks noChangeAspect="1" noChangeArrowheads="1"/>
          </p:cNvPicPr>
          <p:nvPr/>
        </p:nvPicPr>
        <p:blipFill>
          <a:blip r:embed="rId4" cstate="print"/>
          <a:srcRect/>
          <a:stretch>
            <a:fillRect/>
          </a:stretch>
        </p:blipFill>
        <p:spPr bwMode="auto">
          <a:xfrm>
            <a:off x="6572264" y="1857364"/>
            <a:ext cx="2286016" cy="3357586"/>
          </a:xfrm>
          <a:prstGeom prst="rect">
            <a:avLst/>
          </a:prstGeom>
          <a:noFill/>
        </p:spPr>
      </p:pic>
      <p:sp>
        <p:nvSpPr>
          <p:cNvPr id="10" name="Прямоугольник 9"/>
          <p:cNvSpPr/>
          <p:nvPr/>
        </p:nvSpPr>
        <p:spPr>
          <a:xfrm>
            <a:off x="6357950" y="5500702"/>
            <a:ext cx="2606804" cy="369332"/>
          </a:xfrm>
          <a:prstGeom prst="rect">
            <a:avLst/>
          </a:prstGeom>
        </p:spPr>
        <p:txBody>
          <a:bodyPr wrap="none">
            <a:spAutoFit/>
          </a:bodyPr>
          <a:lstStyle/>
          <a:p>
            <a:r>
              <a:rPr lang="ru-RU" b="1" dirty="0" smtClean="0">
                <a:solidFill>
                  <a:srgbClr val="002060"/>
                </a:solidFill>
                <a:latin typeface="Bookman Old Style" pitchFamily="18" charset="0"/>
              </a:rPr>
              <a:t>Реж.  В.В. </a:t>
            </a:r>
            <a:r>
              <a:rPr lang="ru-RU" b="1" dirty="0" err="1" smtClean="0">
                <a:solidFill>
                  <a:srgbClr val="002060"/>
                </a:solidFill>
                <a:latin typeface="Bookman Old Style" pitchFamily="18" charset="0"/>
              </a:rPr>
              <a:t>Лужский</a:t>
            </a:r>
            <a:endParaRPr lang="ru-RU" b="1" dirty="0">
              <a:solidFill>
                <a:srgbClr val="002060"/>
              </a:solidFill>
              <a:latin typeface="Bookman Old Style" pitchFamily="18" charset="0"/>
            </a:endParaRPr>
          </a:p>
        </p:txBody>
      </p:sp>
      <p:sp>
        <p:nvSpPr>
          <p:cNvPr id="11" name="Прямоугольник 10"/>
          <p:cNvSpPr/>
          <p:nvPr/>
        </p:nvSpPr>
        <p:spPr>
          <a:xfrm>
            <a:off x="2857488" y="1142984"/>
            <a:ext cx="3714776" cy="4247317"/>
          </a:xfrm>
          <a:prstGeom prst="rect">
            <a:avLst/>
          </a:prstGeom>
        </p:spPr>
        <p:txBody>
          <a:bodyPr wrap="square">
            <a:spAutoFit/>
          </a:bodyPr>
          <a:lstStyle/>
          <a:p>
            <a:pPr algn="ctr"/>
            <a:r>
              <a:rPr lang="ru-RU" b="1" u="sng" dirty="0" smtClean="0">
                <a:solidFill>
                  <a:srgbClr val="002060"/>
                </a:solidFill>
                <a:latin typeface="Bookman Old Style" pitchFamily="18" charset="0"/>
              </a:rPr>
              <a:t>Действующие лица:</a:t>
            </a:r>
          </a:p>
          <a:p>
            <a:pPr algn="ctr"/>
            <a:r>
              <a:rPr lang="ru-RU" b="1" dirty="0" err="1" smtClean="0">
                <a:latin typeface="Bookman Old Style" pitchFamily="18" charset="0"/>
              </a:rPr>
              <a:t>Бессеменов</a:t>
            </a:r>
            <a:r>
              <a:rPr lang="ru-RU" b="1" dirty="0" smtClean="0">
                <a:latin typeface="Bookman Old Style" pitchFamily="18" charset="0"/>
              </a:rPr>
              <a:t> —В.В. </a:t>
            </a:r>
            <a:r>
              <a:rPr lang="ru-RU" b="1" dirty="0" err="1" smtClean="0">
                <a:latin typeface="Bookman Old Style" pitchFamily="18" charset="0"/>
              </a:rPr>
              <a:t>Лужский</a:t>
            </a:r>
            <a:r>
              <a:rPr lang="ru-RU" b="1" dirty="0" smtClean="0">
                <a:latin typeface="Bookman Old Style" pitchFamily="18" charset="0"/>
              </a:rPr>
              <a:t>,                           Акулина Ивановна —Е.П. Муратова,                            Петр — В.Э. Мейерхольд,                  Татьяна — М.Л. </a:t>
            </a:r>
            <a:r>
              <a:rPr lang="ru-RU" b="1" dirty="0" err="1" smtClean="0">
                <a:latin typeface="Bookman Old Style" pitchFamily="18" charset="0"/>
              </a:rPr>
              <a:t>Роксанова</a:t>
            </a:r>
            <a:r>
              <a:rPr lang="ru-RU" b="1" dirty="0" smtClean="0">
                <a:latin typeface="Bookman Old Style" pitchFamily="18" charset="0"/>
              </a:rPr>
              <a:t>,                        Нил — С.Н. Судьбинин,                     </a:t>
            </a:r>
            <a:r>
              <a:rPr lang="ru-RU" b="1" dirty="0" err="1" smtClean="0">
                <a:latin typeface="Bookman Old Style" pitchFamily="18" charset="0"/>
              </a:rPr>
              <a:t>Перчихин</a:t>
            </a:r>
            <a:r>
              <a:rPr lang="ru-RU" b="1" dirty="0" smtClean="0">
                <a:latin typeface="Bookman Old Style" pitchFamily="18" charset="0"/>
              </a:rPr>
              <a:t> —А.Р. Артём,                        Поля — О. П. Алексеева,                         Елена —О.Л. </a:t>
            </a:r>
            <a:r>
              <a:rPr lang="ru-RU" b="1" dirty="0" err="1" smtClean="0">
                <a:latin typeface="Bookman Old Style" pitchFamily="18" charset="0"/>
              </a:rPr>
              <a:t>Книппер</a:t>
            </a:r>
            <a:r>
              <a:rPr lang="ru-RU" b="1" dirty="0" smtClean="0">
                <a:latin typeface="Bookman Old Style" pitchFamily="18" charset="0"/>
              </a:rPr>
              <a:t>,                          Тетерев —Н.А. Баранов,                       Шишкин — И.А. Тихомиров,                      Цветаева —Н. С. Бутова.</a:t>
            </a:r>
            <a:endParaRPr lang="ru-RU" b="1" dirty="0">
              <a:latin typeface="Bookman Old Style"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s://gulaytour.ru/wp-content/uploads/2017/10/1328976912-2-1024x768.jpg"/>
          <p:cNvPicPr>
            <a:picLocks noChangeAspect="1" noChangeArrowheads="1"/>
          </p:cNvPicPr>
          <p:nvPr/>
        </p:nvPicPr>
        <p:blipFill>
          <a:blip r:embed="rId2">
            <a:duotone>
              <a:schemeClr val="bg2">
                <a:shade val="45000"/>
                <a:satMod val="135000"/>
              </a:schemeClr>
              <a:prstClr val="white"/>
            </a:duotone>
          </a:blip>
          <a:srcRect/>
          <a:stretch>
            <a:fillRect/>
          </a:stretch>
        </p:blipFill>
        <p:spPr bwMode="auto">
          <a:xfrm>
            <a:off x="0" y="0"/>
            <a:ext cx="9144000" cy="6858000"/>
          </a:xfrm>
          <a:prstGeom prst="rect">
            <a:avLst/>
          </a:prstGeom>
          <a:noFill/>
        </p:spPr>
      </p:pic>
      <p:sp>
        <p:nvSpPr>
          <p:cNvPr id="5" name="TextBox 4"/>
          <p:cNvSpPr txBox="1"/>
          <p:nvPr/>
        </p:nvSpPr>
        <p:spPr>
          <a:xfrm>
            <a:off x="500034" y="428604"/>
            <a:ext cx="2786082" cy="646331"/>
          </a:xfrm>
          <a:prstGeom prst="rect">
            <a:avLst/>
          </a:prstGeom>
          <a:noFill/>
        </p:spPr>
        <p:txBody>
          <a:bodyPr wrap="square" rtlCol="0">
            <a:spAutoFit/>
          </a:bodyPr>
          <a:lstStyle/>
          <a:p>
            <a:r>
              <a:rPr lang="ru-RU" sz="3600" b="1" dirty="0" smtClean="0">
                <a:solidFill>
                  <a:srgbClr val="002060"/>
                </a:solidFill>
                <a:latin typeface="Bookman Old Style" pitchFamily="18" charset="0"/>
              </a:rPr>
              <a:t>«На дне»</a:t>
            </a:r>
            <a:endParaRPr lang="ru-RU" sz="3600" b="1" dirty="0">
              <a:solidFill>
                <a:srgbClr val="002060"/>
              </a:solidFill>
              <a:latin typeface="Bookman Old Style" pitchFamily="18" charset="0"/>
            </a:endParaRPr>
          </a:p>
        </p:txBody>
      </p:sp>
      <p:sp>
        <p:nvSpPr>
          <p:cNvPr id="6" name="Прямоугольник 5"/>
          <p:cNvSpPr/>
          <p:nvPr/>
        </p:nvSpPr>
        <p:spPr>
          <a:xfrm>
            <a:off x="2928926" y="3718679"/>
            <a:ext cx="6215074" cy="3139321"/>
          </a:xfrm>
          <a:prstGeom prst="rect">
            <a:avLst/>
          </a:prstGeom>
        </p:spPr>
        <p:txBody>
          <a:bodyPr wrap="square">
            <a:spAutoFit/>
          </a:bodyPr>
          <a:lstStyle/>
          <a:p>
            <a:pPr algn="ctr"/>
            <a:r>
              <a:rPr lang="ru-RU" b="1" dirty="0" smtClean="0">
                <a:solidFill>
                  <a:srgbClr val="002060"/>
                </a:solidFill>
                <a:latin typeface="Bookman Old Style" pitchFamily="18" charset="0"/>
              </a:rPr>
              <a:t>Пьеса «На дне» написана   в   1902 году.                     В январе 1904 года пьеса получила </a:t>
            </a:r>
            <a:r>
              <a:rPr lang="ru-RU" b="1" dirty="0" err="1" smtClean="0">
                <a:solidFill>
                  <a:srgbClr val="002060"/>
                </a:solidFill>
                <a:latin typeface="Bookman Old Style" pitchFamily="18" charset="0"/>
              </a:rPr>
              <a:t>Грибоедовскую</a:t>
            </a:r>
            <a:r>
              <a:rPr lang="ru-RU" b="1" dirty="0" smtClean="0">
                <a:solidFill>
                  <a:srgbClr val="002060"/>
                </a:solidFill>
                <a:latin typeface="Bookman Old Style" pitchFamily="18" charset="0"/>
              </a:rPr>
              <a:t> премию. Пьеса была разрешена только в МХТ. К 60-летию первой постановки (18 декабря 1962 года) пьеса прошла во </a:t>
            </a:r>
            <a:r>
              <a:rPr lang="ru-RU" b="1" dirty="0" err="1" smtClean="0">
                <a:solidFill>
                  <a:srgbClr val="002060"/>
                </a:solidFill>
                <a:latin typeface="Bookman Old Style" pitchFamily="18" charset="0"/>
              </a:rPr>
              <a:t>МХАТе</a:t>
            </a:r>
            <a:r>
              <a:rPr lang="ru-RU" b="1" dirty="0" smtClean="0">
                <a:solidFill>
                  <a:srgbClr val="002060"/>
                </a:solidFill>
                <a:latin typeface="Bookman Old Style" pitchFamily="18" charset="0"/>
              </a:rPr>
              <a:t> 1451 раз</a:t>
            </a:r>
            <a:r>
              <a:rPr lang="ru-RU" b="1" baseline="30000" dirty="0" smtClean="0">
                <a:solidFill>
                  <a:srgbClr val="002060"/>
                </a:solidFill>
                <a:latin typeface="Bookman Old Style" pitchFamily="18" charset="0"/>
              </a:rPr>
              <a:t> </a:t>
            </a:r>
            <a:endParaRPr lang="ru-RU" b="1" dirty="0" smtClean="0">
              <a:solidFill>
                <a:srgbClr val="002060"/>
              </a:solidFill>
              <a:latin typeface="Bookman Old Style" pitchFamily="18" charset="0"/>
            </a:endParaRPr>
          </a:p>
          <a:p>
            <a:pPr algn="ctr"/>
            <a:r>
              <a:rPr lang="ru-RU" b="1" dirty="0" smtClean="0">
                <a:solidFill>
                  <a:srgbClr val="002060"/>
                </a:solidFill>
                <a:latin typeface="Bookman Old Style" pitchFamily="18" charset="0"/>
              </a:rPr>
              <a:t>Постановка пьесы на императорской сцене была запрещена.  </a:t>
            </a:r>
          </a:p>
          <a:p>
            <a:pPr algn="ctr"/>
            <a:r>
              <a:rPr lang="ru-RU" b="1" dirty="0" smtClean="0">
                <a:solidFill>
                  <a:srgbClr val="002060"/>
                </a:solidFill>
                <a:latin typeface="Bookman Old Style" pitchFamily="18" charset="0"/>
              </a:rPr>
              <a:t>До 1905 года постановка пьесы разрешалась с большими купюрами и каждый раз с согласия местных властей</a:t>
            </a:r>
            <a:endParaRPr lang="ru-RU" b="1" dirty="0">
              <a:solidFill>
                <a:srgbClr val="002060"/>
              </a:solidFill>
              <a:latin typeface="Bookman Old Style" pitchFamily="18" charset="0"/>
            </a:endParaRPr>
          </a:p>
        </p:txBody>
      </p:sp>
      <p:pic>
        <p:nvPicPr>
          <p:cNvPr id="6152" name="Picture 8" descr="https://magisteria.ru/wp-content/uploads/2016/12/Na-dne.-MHT-1902.-Dejstvie-III.-Vasilisa.jpg"/>
          <p:cNvPicPr>
            <a:picLocks noChangeAspect="1" noChangeArrowheads="1"/>
          </p:cNvPicPr>
          <p:nvPr/>
        </p:nvPicPr>
        <p:blipFill>
          <a:blip r:embed="rId3" cstate="print"/>
          <a:srcRect/>
          <a:stretch>
            <a:fillRect/>
          </a:stretch>
        </p:blipFill>
        <p:spPr bwMode="auto">
          <a:xfrm>
            <a:off x="3571868" y="285728"/>
            <a:ext cx="5136391" cy="3357586"/>
          </a:xfrm>
          <a:prstGeom prst="rect">
            <a:avLst/>
          </a:prstGeom>
          <a:noFill/>
        </p:spPr>
      </p:pic>
      <p:pic>
        <p:nvPicPr>
          <p:cNvPr id="6154" name="Picture 10" descr="http://mypresentation.ru/documents_2/1d7b695291df3486c610b5916f2791d7/img5.jpg"/>
          <p:cNvPicPr>
            <a:picLocks noChangeAspect="1" noChangeArrowheads="1"/>
          </p:cNvPicPr>
          <p:nvPr/>
        </p:nvPicPr>
        <p:blipFill>
          <a:blip r:embed="rId4"/>
          <a:srcRect l="50625"/>
          <a:stretch>
            <a:fillRect/>
          </a:stretch>
        </p:blipFill>
        <p:spPr bwMode="auto">
          <a:xfrm>
            <a:off x="357158" y="1357298"/>
            <a:ext cx="2445517" cy="371473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s://gulaytour.ru/wp-content/uploads/2017/10/1328976912-2-1024x768.jpg"/>
          <p:cNvPicPr>
            <a:picLocks noChangeAspect="1" noChangeArrowheads="1"/>
          </p:cNvPicPr>
          <p:nvPr/>
        </p:nvPicPr>
        <p:blipFill>
          <a:blip r:embed="rId2">
            <a:duotone>
              <a:schemeClr val="bg2">
                <a:shade val="45000"/>
                <a:satMod val="135000"/>
              </a:schemeClr>
              <a:prstClr val="white"/>
            </a:duotone>
          </a:blip>
          <a:srcRect/>
          <a:stretch>
            <a:fillRect/>
          </a:stretch>
        </p:blipFill>
        <p:spPr bwMode="auto">
          <a:xfrm>
            <a:off x="0" y="0"/>
            <a:ext cx="9144000" cy="6858000"/>
          </a:xfrm>
          <a:prstGeom prst="rect">
            <a:avLst/>
          </a:prstGeom>
          <a:noFill/>
        </p:spPr>
      </p:pic>
      <p:sp>
        <p:nvSpPr>
          <p:cNvPr id="3" name="Прямоугольник 2"/>
          <p:cNvSpPr/>
          <p:nvPr/>
        </p:nvSpPr>
        <p:spPr>
          <a:xfrm>
            <a:off x="142844" y="285728"/>
            <a:ext cx="8858312" cy="369332"/>
          </a:xfrm>
          <a:prstGeom prst="rect">
            <a:avLst/>
          </a:prstGeom>
        </p:spPr>
        <p:txBody>
          <a:bodyPr wrap="square">
            <a:spAutoFit/>
          </a:bodyPr>
          <a:lstStyle/>
          <a:p>
            <a:pPr algn="ctr"/>
            <a:r>
              <a:rPr lang="ru-RU" b="1" dirty="0" smtClean="0">
                <a:solidFill>
                  <a:srgbClr val="002060"/>
                </a:solidFill>
                <a:latin typeface="Bookman Old Style" pitchFamily="18" charset="0"/>
              </a:rPr>
              <a:t>Премьера 18 декабря 1902 —   Московский Художественный Театр  </a:t>
            </a:r>
            <a:endParaRPr lang="ru-RU" dirty="0"/>
          </a:p>
        </p:txBody>
      </p:sp>
      <p:pic>
        <p:nvPicPr>
          <p:cNvPr id="4" name="Picture 8" descr="https://secrethistory.su/uploads/posts/2018-02/1518382032_sta.jpg"/>
          <p:cNvPicPr>
            <a:picLocks noChangeAspect="1" noChangeArrowheads="1"/>
          </p:cNvPicPr>
          <p:nvPr/>
        </p:nvPicPr>
        <p:blipFill>
          <a:blip r:embed="rId3">
            <a:duotone>
              <a:prstClr val="black"/>
              <a:srgbClr val="D9C3A5">
                <a:tint val="50000"/>
                <a:satMod val="180000"/>
              </a:srgbClr>
            </a:duotone>
          </a:blip>
          <a:srcRect/>
          <a:stretch>
            <a:fillRect/>
          </a:stretch>
        </p:blipFill>
        <p:spPr bwMode="auto">
          <a:xfrm>
            <a:off x="214282" y="2285992"/>
            <a:ext cx="2279394" cy="3243252"/>
          </a:xfrm>
          <a:prstGeom prst="rect">
            <a:avLst/>
          </a:prstGeom>
          <a:noFill/>
        </p:spPr>
      </p:pic>
      <p:sp>
        <p:nvSpPr>
          <p:cNvPr id="5" name="Прямоугольник 4"/>
          <p:cNvSpPr/>
          <p:nvPr/>
        </p:nvSpPr>
        <p:spPr>
          <a:xfrm>
            <a:off x="214282" y="5857892"/>
            <a:ext cx="3417923" cy="369332"/>
          </a:xfrm>
          <a:prstGeom prst="rect">
            <a:avLst/>
          </a:prstGeom>
        </p:spPr>
        <p:txBody>
          <a:bodyPr wrap="none">
            <a:spAutoFit/>
          </a:bodyPr>
          <a:lstStyle/>
          <a:p>
            <a:r>
              <a:rPr lang="ru-RU" b="1" dirty="0" smtClean="0">
                <a:solidFill>
                  <a:srgbClr val="002060"/>
                </a:solidFill>
                <a:latin typeface="Bookman Old Style" pitchFamily="18" charset="0"/>
              </a:rPr>
              <a:t>Реж. К.С. Станиславский</a:t>
            </a:r>
            <a:r>
              <a:rPr lang="ru-RU" dirty="0" smtClean="0"/>
              <a:t> </a:t>
            </a:r>
            <a:endParaRPr lang="ru-RU" dirty="0"/>
          </a:p>
        </p:txBody>
      </p:sp>
      <p:pic>
        <p:nvPicPr>
          <p:cNvPr id="5122" name="Picture 2" descr="https://www.mmsk.ru/objectdata/CatalogUnitImpl/48446/Nemirovich-Danchenko-01_Md.jpg"/>
          <p:cNvPicPr>
            <a:picLocks noChangeAspect="1" noChangeArrowheads="1"/>
          </p:cNvPicPr>
          <p:nvPr/>
        </p:nvPicPr>
        <p:blipFill>
          <a:blip r:embed="rId4">
            <a:duotone>
              <a:prstClr val="black"/>
              <a:srgbClr val="D9C3A5">
                <a:tint val="50000"/>
                <a:satMod val="180000"/>
              </a:srgbClr>
            </a:duotone>
          </a:blip>
          <a:srcRect/>
          <a:stretch>
            <a:fillRect/>
          </a:stretch>
        </p:blipFill>
        <p:spPr bwMode="auto">
          <a:xfrm>
            <a:off x="6500826" y="2143116"/>
            <a:ext cx="2401423" cy="3357586"/>
          </a:xfrm>
          <a:prstGeom prst="rect">
            <a:avLst/>
          </a:prstGeom>
          <a:noFill/>
        </p:spPr>
      </p:pic>
      <p:sp>
        <p:nvSpPr>
          <p:cNvPr id="7" name="Прямоугольник 6"/>
          <p:cNvSpPr/>
          <p:nvPr/>
        </p:nvSpPr>
        <p:spPr>
          <a:xfrm>
            <a:off x="5572132" y="5857892"/>
            <a:ext cx="3571868" cy="646331"/>
          </a:xfrm>
          <a:prstGeom prst="rect">
            <a:avLst/>
          </a:prstGeom>
        </p:spPr>
        <p:txBody>
          <a:bodyPr wrap="square">
            <a:spAutoFit/>
          </a:bodyPr>
          <a:lstStyle/>
          <a:p>
            <a:pPr algn="ctr"/>
            <a:r>
              <a:rPr lang="ru-RU" b="1" dirty="0" smtClean="0">
                <a:solidFill>
                  <a:srgbClr val="002060"/>
                </a:solidFill>
                <a:latin typeface="Bookman Old Style" pitchFamily="18" charset="0"/>
              </a:rPr>
              <a:t>Реж.   В. И. Немирович-                   Данченко</a:t>
            </a:r>
            <a:endParaRPr lang="ru-RU" b="1" dirty="0">
              <a:solidFill>
                <a:srgbClr val="002060"/>
              </a:solidFill>
              <a:latin typeface="Bookman Old Style" pitchFamily="18" charset="0"/>
            </a:endParaRPr>
          </a:p>
        </p:txBody>
      </p:sp>
      <p:sp>
        <p:nvSpPr>
          <p:cNvPr id="8" name="Прямоугольник 7"/>
          <p:cNvSpPr/>
          <p:nvPr/>
        </p:nvSpPr>
        <p:spPr>
          <a:xfrm>
            <a:off x="2285984" y="785794"/>
            <a:ext cx="4572000" cy="5078313"/>
          </a:xfrm>
          <a:prstGeom prst="rect">
            <a:avLst/>
          </a:prstGeom>
        </p:spPr>
        <p:txBody>
          <a:bodyPr wrap="square">
            <a:spAutoFit/>
          </a:bodyPr>
          <a:lstStyle/>
          <a:p>
            <a:pPr algn="ctr"/>
            <a:r>
              <a:rPr lang="ru-RU" b="1" u="sng" dirty="0" smtClean="0">
                <a:solidFill>
                  <a:srgbClr val="002060"/>
                </a:solidFill>
                <a:latin typeface="Bookman Old Style" pitchFamily="18" charset="0"/>
              </a:rPr>
              <a:t>Действующие лица:</a:t>
            </a:r>
          </a:p>
          <a:p>
            <a:pPr algn="ctr"/>
            <a:r>
              <a:rPr lang="ru-RU" b="1" dirty="0" err="1" smtClean="0">
                <a:latin typeface="Bookman Old Style" pitchFamily="18" charset="0"/>
              </a:rPr>
              <a:t>Костылёв</a:t>
            </a:r>
            <a:r>
              <a:rPr lang="ru-RU" b="1" dirty="0" smtClean="0">
                <a:latin typeface="Bookman Old Style" pitchFamily="18" charset="0"/>
              </a:rPr>
              <a:t> —Г.С. </a:t>
            </a:r>
            <a:r>
              <a:rPr lang="ru-RU" b="1" dirty="0" err="1" smtClean="0">
                <a:latin typeface="Bookman Old Style" pitchFamily="18" charset="0"/>
              </a:rPr>
              <a:t>Бурджалов</a:t>
            </a:r>
            <a:r>
              <a:rPr lang="ru-RU" b="1" dirty="0" smtClean="0">
                <a:latin typeface="Bookman Old Style" pitchFamily="18" charset="0"/>
              </a:rPr>
              <a:t>,                               Василиса —  Е.П. Муратова,           Наташа —М.Ф.Андреева,</a:t>
            </a:r>
          </a:p>
          <a:p>
            <a:pPr algn="ctr"/>
            <a:r>
              <a:rPr lang="ru-RU" b="1" dirty="0" smtClean="0">
                <a:latin typeface="Bookman Old Style" pitchFamily="18" charset="0"/>
              </a:rPr>
              <a:t> Медведев — </a:t>
            </a:r>
            <a:r>
              <a:rPr lang="ru-RU" b="1" dirty="0" err="1" smtClean="0">
                <a:latin typeface="Bookman Old Style" pitchFamily="18" charset="0"/>
              </a:rPr>
              <a:t>В.Ф.Грибулин</a:t>
            </a:r>
            <a:r>
              <a:rPr lang="ru-RU" b="1" dirty="0" smtClean="0">
                <a:latin typeface="Bookman Old Style" pitchFamily="18" charset="0"/>
              </a:rPr>
              <a:t>,                                    Пепел — А.П. Харламов,                                              Клещ — А.Л.Загаров,                                                    Анна — М.Г.Савицкая,                                               Настя — </a:t>
            </a:r>
            <a:r>
              <a:rPr lang="ru-RU" b="1" dirty="0" err="1" smtClean="0">
                <a:latin typeface="Bookman Old Style" pitchFamily="18" charset="0"/>
              </a:rPr>
              <a:t>О.Л.Книпер</a:t>
            </a:r>
            <a:r>
              <a:rPr lang="ru-RU" b="1" dirty="0" smtClean="0">
                <a:latin typeface="Bookman Old Style" pitchFamily="18" charset="0"/>
              </a:rPr>
              <a:t>,                                               Квашня — М.С. </a:t>
            </a:r>
            <a:r>
              <a:rPr lang="ru-RU" b="1" dirty="0" err="1" smtClean="0">
                <a:latin typeface="Bookman Old Style" pitchFamily="18" charset="0"/>
              </a:rPr>
              <a:t>Самарова</a:t>
            </a:r>
            <a:r>
              <a:rPr lang="ru-RU" b="1" dirty="0" smtClean="0">
                <a:latin typeface="Bookman Old Style" pitchFamily="18" charset="0"/>
              </a:rPr>
              <a:t>,                                         Бубнов —В.В. </a:t>
            </a:r>
            <a:r>
              <a:rPr lang="ru-RU" b="1" dirty="0" err="1" smtClean="0">
                <a:latin typeface="Bookman Old Style" pitchFamily="18" charset="0"/>
              </a:rPr>
              <a:t>Лужский</a:t>
            </a:r>
            <a:r>
              <a:rPr lang="ru-RU" b="1" dirty="0" smtClean="0">
                <a:latin typeface="Bookman Old Style" pitchFamily="18" charset="0"/>
              </a:rPr>
              <a:t>,                                            Сатин —К.С. Станиславский,                                     Актёр —М.А. Громов,                                                 Барон — В.И.Качалов,                                                   Лука — И.М.Москвин,                                               Алешка —А.И. Адашев,                                                   Кривой Зоб — Н.А. Баранов,                                  Татарин — А.Л. Вишневский</a:t>
            </a:r>
            <a:endParaRPr lang="ru-RU" b="1" dirty="0">
              <a:latin typeface="Bookman Old Style"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604</TotalTime>
  <Words>1751</Words>
  <PresentationFormat>Экран (4:3)</PresentationFormat>
  <Paragraphs>126</Paragraphs>
  <Slides>29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kabinet_91</dc:creator>
  <cp:lastModifiedBy>91</cp:lastModifiedBy>
  <cp:revision>5</cp:revision>
  <dcterms:created xsi:type="dcterms:W3CDTF">2018-03-13T11:08:27Z</dcterms:created>
  <dcterms:modified xsi:type="dcterms:W3CDTF">2018-04-05T14:59:44Z</dcterms:modified>
</cp:coreProperties>
</file>