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71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7" r:id="rId16"/>
    <p:sldId id="275" r:id="rId17"/>
    <p:sldId id="276" r:id="rId18"/>
    <p:sldId id="278" r:id="rId19"/>
    <p:sldId id="279" r:id="rId20"/>
    <p:sldId id="280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86_%D0%B3%D0%BE%D0%B4_%D0%B2_%D0%BB%D0%B8%D1%82%D0%B5%D1%80%D0%B0%D1%82%D1%83%D1%80%D0%B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s://ru.wikipedia.org/wiki/%D0%A2%D1%83%D0%BB%D0%B0" TargetMode="External"/><Relationship Id="rId4" Type="http://schemas.openxmlformats.org/officeDocument/2006/relationships/hyperlink" Target="https://ru.wikipedia.org/wiki/1887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1%80%D0%B0%D0%BC,_%D0%9E%D1%82%D1%82%D0%BE" TargetMode="External"/><Relationship Id="rId3" Type="http://schemas.openxmlformats.org/officeDocument/2006/relationships/hyperlink" Target="https://ru.wikipedia.org/wiki/%D0%90%D0%BB%D0%B5%D0%BA%D1%81%D0%B0%D0%BD%D0%B4%D1%80%D0%B8%D0%BD%D1%81%D0%BA%D0%B8%D0%B9_%D1%82%D0%B5%D0%B0%D1%82%D1%80" TargetMode="External"/><Relationship Id="rId7" Type="http://schemas.openxmlformats.org/officeDocument/2006/relationships/hyperlink" Target="https://ru.wikipedia.org/wiki/%D0%90%D0%BD%D1%82%D1%83%D0%B0%D0%BD,_%D0%90%D0%BD%D0%B4%D1%80%D0%B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4%D0%B0%D0%B2%D1%8B%D0%B4%D0%BE%D0%B2,_%D0%92%D0%BB%D0%B0%D0%B4%D0%B8%D0%BC%D0%B8%D1%80_%D0%9D%D0%B8%D0%BA%D0%BE%D0%BB%D0%B0%D0%B5%D0%B2%D0%B8%D1%87" TargetMode="External"/><Relationship Id="rId11" Type="http://schemas.openxmlformats.org/officeDocument/2006/relationships/image" Target="../media/image30.jpeg"/><Relationship Id="rId5" Type="http://schemas.openxmlformats.org/officeDocument/2006/relationships/hyperlink" Target="https://ru.wikipedia.org/wiki/%D0%91%D0%B5%D0%BD%D0%B5%D1%84%D0%B8%D1%81" TargetMode="External"/><Relationship Id="rId10" Type="http://schemas.openxmlformats.org/officeDocument/2006/relationships/hyperlink" Target="https://ru.wikipedia.org/wiki/%D0%93%D0%B8%D0%BB%D1%8F%D1%80%D0%BE%D0%B2%D1%81%D0%BA%D0%B8%D0%B9,_%D0%92%D0%BB%D0%B0%D0%B4%D0%B8%D0%BC%D0%B8%D1%80_%D0%90%D0%BB%D0%B5%D0%BA%D1%81%D0%B5%D0%B5%D0%B2%D0%B8%D1%87" TargetMode="External"/><Relationship Id="rId4" Type="http://schemas.openxmlformats.org/officeDocument/2006/relationships/hyperlink" Target="https://ru.wikipedia.org/wiki/%D0%A1%D0%B0%D0%B2%D0%B8%D0%BD%D0%B0,_%D0%9C%D0%B0%D1%80%D1%8C%D1%8F_%D0%93%D0%B0%D0%B2%D1%80%D0%B8%D0%BB%D0%BE%D0%B2%D0%BD%D0%B0" TargetMode="External"/><Relationship Id="rId9" Type="http://schemas.openxmlformats.org/officeDocument/2006/relationships/hyperlink" Target="https://ru.wikipedia.org/wiki/%D0%92%D0%BB%D0%B0%D1%81%D1%82%D1%8C_%D1%82%D1%8C%D0%BC%D1%8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5%D1%80%D1%82%D0%BA%D0%BE%D0%B2,_%D0%92%D0%BB%D0%B0%D0%B4%D0%B8%D0%BC%D0%B8%D1%80_%D0%93%D1%80%D0%B8%D0%B3%D0%BE%D1%80%D1%8C%D0%B5%D0%B2%D0%B8%D1%87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E%D1%84%D0%B8%D0%B9%D1%81%D0%BA%D0%B0%D1%8F_%D0%BD%D0%B0%D0%B1%D0%B5%D1%80%D0%B5%D0%B6%D0%BD%D0%B0%D1%8F" TargetMode="External"/><Relationship Id="rId5" Type="http://schemas.openxmlformats.org/officeDocument/2006/relationships/hyperlink" Target="https://ru.wikipedia.org/wiki/%D0%98%D0%BD%D1%81%D1%86%D0%B5%D0%BD%D0%B8%D1%80%D0%BE%D0%B2%D0%BA%D0%B0_%D1%81%D0%BC%D0%B5%D1%80%D1%82%D0%B8" TargetMode="External"/><Relationship Id="rId4" Type="http://schemas.openxmlformats.org/officeDocument/2006/relationships/hyperlink" Target="https://ru.wikipedia.org/wiki/%D0%A1%D1%83%D1%85%D0%B0%D0%BD%D0%BE%D0%B2,_%D0%9D%D0%B8%D0%BA%D0%BE%D0%BB%D0%B0%D0%B9_%D0%9D%D0%B8%D0%BA%D0%BE%D0%BB%D0%B0%D0%B5%D0%B2%D0%B8%D1%87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5%D1%80%D0%BB%D0%B8%D0%BD" TargetMode="External"/><Relationship Id="rId13" Type="http://schemas.openxmlformats.org/officeDocument/2006/relationships/hyperlink" Target="https://ru.wikipedia.org/wiki/%D0%92%D0%B5%D0%BD%D0%B3%D0%B5%D1%80%D0%BE%D0%B2%D0%B0,_%D0%97%D0%B8%D0%BD%D0%B0%D0%B8%D0%B4%D0%B0_%D0%90%D1%84%D0%B0%D0%BD%D0%B0%D1%81%D1%8C%D0%B5%D0%B2%D0%BD%D0%B0" TargetMode="External"/><Relationship Id="rId3" Type="http://schemas.openxmlformats.org/officeDocument/2006/relationships/hyperlink" Target="https://ru.wikipedia.org/wiki/%D0%9C%D0%BE%D1%81%D0%BA%D0%BE%D0%B2%D1%81%D0%BA%D0%B8%D0%B9_%D0%A5%D1%83%D0%B4%D0%BE%D0%B6%D0%B5%D1%81%D1%82%D0%B2%D0%B5%D0%BD%D0%BD%D1%8B%D0%B9_%D1%82%D0%B5%D0%B0%D1%82%D1%80" TargetMode="External"/><Relationship Id="rId7" Type="http://schemas.openxmlformats.org/officeDocument/2006/relationships/hyperlink" Target="https://ru.wikipedia.org/wiki/%D0%A1%D0%B0%D0%BD%D0%BA%D1%82-%D0%9F%D0%B5%D1%82%D0%B5%D1%80%D0%B1%D1%83%D1%80%D0%B3" TargetMode="External"/><Relationship Id="rId12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1%82%D0%B0%D0%BD%D0%B8%D1%81%D0%BB%D0%B0%D0%B2%D1%81%D0%BA%D0%B8%D0%B9,_%D0%9A%D0%BE%D0%BD%D1%81%D1%82%D0%B0%D0%BD%D1%82%D0%B8%D0%BD_%D0%A1%D0%B5%D1%80%D0%B3%D0%B5%D0%B5%D0%B2%D0%B8%D1%87" TargetMode="External"/><Relationship Id="rId11" Type="http://schemas.openxmlformats.org/officeDocument/2006/relationships/hyperlink" Target="https://ru.wikipedia.org/wiki/%D0%9B%D0%BE%D0%BD%D0%B4%D0%BE%D0%BD" TargetMode="External"/><Relationship Id="rId5" Type="http://schemas.openxmlformats.org/officeDocument/2006/relationships/hyperlink" Target="https://ru.wikipedia.org/wiki/%D0%9D%D0%B5%D0%BC%D0%B8%D1%80%D0%BE%D0%B2%D0%B8%D1%87-%D0%94%D0%B0%D0%BD%D1%87%D0%B5%D0%BD%D0%BA%D0%BE,_%D0%92%D0%BB%D0%B0%D0%B4%D0%B8%D0%BC%D0%B8%D1%80_%D0%98%D0%B2%D0%B0%D0%BD%D0%BE%D0%B2%D0%B8%D1%87" TargetMode="External"/><Relationship Id="rId15" Type="http://schemas.openxmlformats.org/officeDocument/2006/relationships/image" Target="../media/image35.jpeg"/><Relationship Id="rId10" Type="http://schemas.openxmlformats.org/officeDocument/2006/relationships/hyperlink" Target="https://ru.wikipedia.org/wiki/%D0%9F%D0%B0%D1%80%D0%B8%D0%B6" TargetMode="External"/><Relationship Id="rId4" Type="http://schemas.openxmlformats.org/officeDocument/2006/relationships/hyperlink" Target="https://ru.wikipedia.org/wiki/23_%D1%81%D0%B5%D0%BD%D1%82%D1%8F%D0%B1%D1%80%D1%8F" TargetMode="External"/><Relationship Id="rId9" Type="http://schemas.openxmlformats.org/officeDocument/2006/relationships/hyperlink" Target="https://ru.wikipedia.org/wiki/%D0%92%D0%B5%D0%BD%D0%B0" TargetMode="External"/><Relationship Id="rId1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s://ru.wikipedia.org/w/index.php?title=%D0%9E%D1%81%D0%BD%D0%BE%D0%B2%D0%B8%D0%BD,_%D0%92%D0%BB%D0%B0%D0%B4%D0%B8%D0%BC%D0%B8%D1%80_%D0%92%D0%B0%D1%81%D0%B8%D0%BB%D1%8C%D0%B5%D0%B2%D0%B8%D1%87&amp;action=edit&amp;redlink=1" TargetMode="External"/><Relationship Id="rId7" Type="http://schemas.openxmlformats.org/officeDocument/2006/relationships/hyperlink" Target="https://ru.wikipedia.org/wiki/%D0%9F%D0%BB%D0%BE%D0%B4%D1%8B_%D0%BF%D1%80%D0%BE%D1%81%D0%B2%D0%B5%D1%89%D0%B5%D0%BD%D0%B8%D1%8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0%BB%D0%B5%D0%BA%D1%81%D0%B0%D0%BD%D0%B4%D1%80%D0%B8%D0%BD%D1%81%D0%BA%D0%B8%D0%B9_%D1%82%D0%B5%D0%B0%D1%82%D1%80" TargetMode="External"/><Relationship Id="rId5" Type="http://schemas.openxmlformats.org/officeDocument/2006/relationships/hyperlink" Target="https://ru.wikipedia.org/wiki/%D0%9A%D0%BE%D0%BD%D1%81%D1%82%D0%B0%D0%BD%D1%82%D0%B8%D0%BD_%D0%A1%D1%82%D0%B0%D0%BD%D0%B8%D1%81%D0%BB%D0%B0%D0%B2%D1%81%D0%BA%D0%B8%D0%B9" TargetMode="External"/><Relationship Id="rId4" Type="http://schemas.openxmlformats.org/officeDocument/2006/relationships/hyperlink" Target="https://ru.wikipedia.org/wiki/%D0%9E%D0%B1%D1%89%D0%B5%D1%81%D1%82%D0%B2%D0%BE_%D0%B8%D1%81%D0%BA%D1%83%D1%81%D1%81%D1%82%D0%B2%D0%B0_%D0%B8_%D0%BB%D0%B8%D1%82%D0%B5%D1%80%D0%B0%D1%82%D1%83%D1%80%D1%8B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E%D0%B2%D0%BE%D1%81%D1%82%D0%B8_%D0%B4%D0%BD%D1%8F_(%D0%B3%D0%B0%D0%B7%D0%B5%D1%82%D0%B0)" TargetMode="External"/><Relationship Id="rId3" Type="http://schemas.openxmlformats.org/officeDocument/2006/relationships/image" Target="../media/image38.jpeg"/><Relationship Id="rId7" Type="http://schemas.openxmlformats.org/officeDocument/2006/relationships/hyperlink" Target="https://ru.wikipedia.org/wiki/%D0%9F%D0%BB%D0%BE%D0%B4%D1%8B_%D0%BF%D1%80%D0%BE%D1%81%D0%B2%D0%B5%D1%89%D0%B5%D0%BD%D0%B8%D1%8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1%80%D1%82%D1%91%D0%BC,_%D0%90%D0%BB%D0%B5%D0%BA%D1%81%D0%B0%D0%BD%D0%B4%D1%80_%D0%A0%D0%BE%D0%B4%D0%B8%D0%BE%D0%BD%D0%BE%D0%B2%D0%B8%D1%87" TargetMode="External"/><Relationship Id="rId5" Type="http://schemas.openxmlformats.org/officeDocument/2006/relationships/hyperlink" Target="https://ru.wikipedia.org/wiki/%D0%9B%D0%B8%D0%BB%D0%B8%D0%BD%D0%B0,_%D0%9C%D0%B0%D1%80%D0%B8%D1%8F_%D0%9F%D0%B5%D1%82%D1%80%D0%BE%D0%B2%D0%BD%D0%B0" TargetMode="External"/><Relationship Id="rId10" Type="http://schemas.openxmlformats.org/officeDocument/2006/relationships/image" Target="../media/image39.jpeg"/><Relationship Id="rId4" Type="http://schemas.openxmlformats.org/officeDocument/2006/relationships/hyperlink" Target="https://ru.wikipedia.org/wiki/%D0%9A%D0%BE%D0%BC%D0%B8%D1%81%D1%81%D0%B0%D1%80%D0%B6%D0%B5%D0%B2%D1%81%D0%BA%D0%B0%D1%8F,_%D0%92%D0%B5%D1%80%D0%B0_%D0%A4%D1%91%D0%B4%D0%BE%D1%80%D0%BE%D0%B2%D0%BD%D0%B0" TargetMode="External"/><Relationship Id="rId9" Type="http://schemas.openxmlformats.org/officeDocument/2006/relationships/hyperlink" Target="https://ru.wikipedia.org/wiki/%D0%9D%D0%B5%D0%BC%D0%B8%D1%80%D0%BE%D0%B2%D0%B8%D1%87-%D0%94%D0%B0%D0%BD%D1%87%D0%B5%D0%BD%D0%BA%D0%BE,_%D0%92%D0%B0%D1%81%D0%B8%D0%BB%D0%B8%D0%B9_%D0%98%D0%B2%D0%B0%D0%BD%D0%BE%D0%B2%D0%B8%D1%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tolstoy.indbooks.ru/plody-prosveshheniya/" TargetMode="External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hyperlink" Target="http://tolstoy.indbooks.ru/zarazhyonnoe-semejstvo/" TargetMode="External"/><Relationship Id="rId7" Type="http://schemas.openxmlformats.org/officeDocument/2006/relationships/hyperlink" Target="http://tolstoy.indbooks.ru/pervyj-vinokur-ili-kak-chertenok-krayushku-zasluzhil/" TargetMode="External"/><Relationship Id="rId12" Type="http://schemas.openxmlformats.org/officeDocument/2006/relationships/hyperlink" Target="http://tolstoy.indbooks.ru/ot-nej-vse-kachestva/" TargetMode="External"/><Relationship Id="rId17" Type="http://schemas.openxmlformats.org/officeDocument/2006/relationships/image" Target="../media/image15.jpe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olstoy.indbooks.ru/dramaticheskaya-obrabotka-legendy-ob-aggee/" TargetMode="External"/><Relationship Id="rId11" Type="http://schemas.openxmlformats.org/officeDocument/2006/relationships/hyperlink" Target="http://tolstoy.indbooks.ru/i-svet-vo-tme-svetit/" TargetMode="External"/><Relationship Id="rId5" Type="http://schemas.openxmlformats.org/officeDocument/2006/relationships/hyperlink" Target="http://tolstoy.indbooks.ru/vlast-tmy-ili-kogotok-uvyaz-vsej-ptichke-propast/" TargetMode="External"/><Relationship Id="rId15" Type="http://schemas.openxmlformats.org/officeDocument/2006/relationships/image" Target="../media/image13.jpeg"/><Relationship Id="rId10" Type="http://schemas.openxmlformats.org/officeDocument/2006/relationships/hyperlink" Target="http://tolstoy.indbooks.ru/zhivoj-trup/" TargetMode="External"/><Relationship Id="rId19" Type="http://schemas.openxmlformats.org/officeDocument/2006/relationships/image" Target="../media/image17.jpeg"/><Relationship Id="rId4" Type="http://schemas.openxmlformats.org/officeDocument/2006/relationships/hyperlink" Target="http://tolstoy.indbooks.ru/nigilist/" TargetMode="External"/><Relationship Id="rId9" Type="http://schemas.openxmlformats.org/officeDocument/2006/relationships/hyperlink" Target="http://tolstoy.indbooks.ru/pyotr-xlebnik/" TargetMode="External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91\Desktop\C0ylmM-WgAEhzy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0" y="857232"/>
            <a:ext cx="6667500" cy="47244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7686" y="5786454"/>
            <a:ext cx="4352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Театр «Свободное пространство»</a:t>
            </a:r>
          </a:p>
          <a:p>
            <a:r>
              <a:rPr lang="ru-RU" b="1" dirty="0" smtClean="0">
                <a:latin typeface="Bookman Old Style" pitchFamily="18" charset="0"/>
              </a:rPr>
              <a:t>  преподавателям литературы.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1428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Bookman Old Style" pitchFamily="18" charset="0"/>
              </a:rPr>
              <a:t> К 190-летию со дня рождения                             Льва Толстого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429132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Лев Толстой и русский театр</a:t>
            </a:r>
            <a:endParaRPr lang="ru-RU" sz="40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2295" name="Picture 7" descr="C:\Users\91\Desktop\оформление\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285728"/>
            <a:ext cx="3532797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000108"/>
            <a:ext cx="5857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В 1886 году Толстой быстро и увлеченно пишет маленькую пьесу «Первый винокур, или Как чертенок краюшку заслужил» — о пьянстве как губительной, дьявольской силе, направленной на </a:t>
            </a:r>
            <a:r>
              <a:rPr lang="ru-RU" dirty="0" err="1" smtClean="0">
                <a:latin typeface="Bookman Old Style" pitchFamily="18" charset="0"/>
              </a:rPr>
              <a:t>отупление</a:t>
            </a:r>
            <a:r>
              <a:rPr lang="ru-RU" dirty="0" smtClean="0">
                <a:latin typeface="Bookman Old Style" pitchFamily="18" charset="0"/>
              </a:rPr>
              <a:t> и истребление народа. Эту пьесу ожидала относительно счастливая судьба: хоть и с большим количеством правки и купюр, но она была быстро издана и поставлена в балаганно-народном театре при Императорском фарфоровом заводе.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170" name="Picture 2" descr="http://www.libex.ru/dimg/2d1c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85728"/>
            <a:ext cx="2266943" cy="3172398"/>
          </a:xfrm>
          <a:prstGeom prst="rect">
            <a:avLst/>
          </a:prstGeom>
          <a:noFill/>
        </p:spPr>
      </p:pic>
      <p:pic>
        <p:nvPicPr>
          <p:cNvPr id="7172" name="Picture 4" descr="Ð¿ÐµÑÐ²ÑÐ¹ Ð²Ð¸Ð½Ð¾ÐºÑÑ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4429156" cy="26574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57752" y="4429132"/>
            <a:ext cx="41088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Калужский областной драматический театр           эскиз спектакля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10 апреля 2018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Режиссёр:  К. </a:t>
            </a:r>
            <a:r>
              <a:rPr lang="ru-RU" b="1" dirty="0" err="1" smtClean="0">
                <a:latin typeface="Bookman Old Style" pitchFamily="18" charset="0"/>
              </a:rPr>
              <a:t>Солдатов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b="1" dirty="0" smtClean="0">
                <a:latin typeface="Bookman Old Style" pitchFamily="18" charset="0"/>
              </a:rPr>
              <a:t>рамках фестиваля "Толстой </a:t>
            </a:r>
            <a:r>
              <a:rPr lang="ru-RU" b="1" dirty="0" err="1" smtClean="0">
                <a:latin typeface="Bookman Old Style" pitchFamily="18" charset="0"/>
              </a:rPr>
              <a:t>Weekend</a:t>
            </a:r>
            <a:r>
              <a:rPr lang="ru-RU" b="1" dirty="0" smtClean="0">
                <a:latin typeface="Bookman Old Style" pitchFamily="18" charset="0"/>
              </a:rPr>
              <a:t>".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42852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«Первый винокур, или Как чертенок краюшку заслужил» 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10 ÐÑÐ½Ñ 2018,   Ð¢ÐµÐ°ÑÑÐ°Ð»ÑÐ½ÑÐ¹ ÑÐµÑÑÐ¸Ð²Ð°Ð»Ñ Ð¢Ð¾Ð»ÑÑÐ¾Ð¹ Weekend. Ð­ÑÐºÐ¸Ð· Ð¿Ð¾ Ð¿ÑÐµÑÐµ Ð¢Ð¾Ð»ÑÑÐ¾Ð³Ð¾ &quot;ÐÑ Ð½ÐµÐ¹ Ð²ÑÐµ ÐºÐ°ÑÐµÑÑÐ²Ð°&quot; (Ð¡ÑÐµÐ½Ð° Ð½Ð° ÑÐ¾Ð»Ð¼Ðµ)"/>
          <p:cNvPicPr>
            <a:picLocks noChangeAspect="1" noChangeArrowheads="1"/>
          </p:cNvPicPr>
          <p:nvPr/>
        </p:nvPicPr>
        <p:blipFill>
          <a:blip r:embed="rId3"/>
          <a:srcRect l="25359" t="47308" r="22387" b="5384"/>
          <a:stretch>
            <a:fillRect/>
          </a:stretch>
        </p:blipFill>
        <p:spPr bwMode="auto">
          <a:xfrm>
            <a:off x="428596" y="4071942"/>
            <a:ext cx="4188706" cy="2525543"/>
          </a:xfrm>
          <a:prstGeom prst="rect">
            <a:avLst/>
          </a:prstGeom>
          <a:noFill/>
        </p:spPr>
      </p:pic>
      <p:pic>
        <p:nvPicPr>
          <p:cNvPr id="4100" name="Picture 4" descr="https://all-the-books.ru/upload/resize_cache/iblock/d9a/150_240_240cd750bba9870f18aada2478b24840a/ot_ney_vse_kachest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85728"/>
            <a:ext cx="1785940" cy="28575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4429132"/>
            <a:ext cx="41088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Рязанский театр для детей и молодёжи                                       эскиз спектакля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19апреля 2018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Режиссёр:  Филипп Гуревич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В рамках фестиваля "Толстой </a:t>
            </a:r>
            <a:r>
              <a:rPr lang="ru-RU" b="1" dirty="0" err="1" smtClean="0">
                <a:latin typeface="Bookman Old Style" pitchFamily="18" charset="0"/>
              </a:rPr>
              <a:t>Weekend</a:t>
            </a:r>
            <a:r>
              <a:rPr lang="ru-RU" b="1" dirty="0" smtClean="0">
                <a:latin typeface="Bookman Old Style" pitchFamily="18" charset="0"/>
              </a:rPr>
              <a:t>".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785794"/>
            <a:ext cx="69294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Bookman Old Style" pitchFamily="18" charset="0"/>
              </a:rPr>
              <a:t>Пьеса написана в 1910 году. Характерно, что этой пьесой сам автор был недоволен, хотя и переписывал её пять раз. Между тем она была сыграна любителями в 1912 году на хуторе В. Г. Черткова в </a:t>
            </a:r>
            <a:r>
              <a:rPr lang="ru-RU" dirty="0" err="1" smtClean="0">
                <a:latin typeface="Bookman Old Style" pitchFamily="18" charset="0"/>
              </a:rPr>
              <a:t>Телятинках</a:t>
            </a:r>
            <a:r>
              <a:rPr lang="ru-RU" dirty="0" smtClean="0">
                <a:latin typeface="Bookman Old Style" pitchFamily="18" charset="0"/>
              </a:rPr>
              <a:t>, Тульской области. А в 1918 году она была поставлена в Петербурге на сцене Александринского театра.</a:t>
            </a:r>
          </a:p>
          <a:p>
            <a:r>
              <a:rPr lang="ru-RU" dirty="0" smtClean="0">
                <a:latin typeface="Bookman Old Style" pitchFamily="18" charset="0"/>
              </a:rPr>
              <a:t> Толстого не случайно упрекали в морализаторстве – в пьесе характеры и их несовершенства доведены до схемы,  до социального клише.  Ее персонажи-маски – это карикатуры на  главные человеческие несовершенства.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57166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«От ней все качества»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https://www.litdic.ru/wp-content/uploads/Lev_Tolstoj_Zhivoj_trup.jpeg"/>
          <p:cNvPicPr>
            <a:picLocks noChangeAspect="1" noChangeArrowheads="1"/>
          </p:cNvPicPr>
          <p:nvPr/>
        </p:nvPicPr>
        <p:blipFill>
          <a:blip r:embed="rId3"/>
          <a:srcRect l="5011" t="2693" r="4788" b="3051"/>
          <a:stretch>
            <a:fillRect/>
          </a:stretch>
        </p:blipFill>
        <p:spPr bwMode="auto">
          <a:xfrm rot="837665">
            <a:off x="5691116" y="728420"/>
            <a:ext cx="2995014" cy="4162325"/>
          </a:xfrm>
          <a:prstGeom prst="rect">
            <a:avLst/>
          </a:prstGeom>
          <a:noFill/>
        </p:spPr>
      </p:pic>
      <p:pic>
        <p:nvPicPr>
          <p:cNvPr id="35850" name="Picture 10" descr="https://bidspirit-images.global.ssl.fastly.net/12stulauction/cloned-images/auction_285/lots/import_0/328/2/a_ignore_q_80_w_1000_c_limit_2.jpg"/>
          <p:cNvPicPr>
            <a:picLocks noChangeAspect="1" noChangeArrowheads="1"/>
          </p:cNvPicPr>
          <p:nvPr/>
        </p:nvPicPr>
        <p:blipFill>
          <a:blip r:embed="rId4"/>
          <a:srcRect l="9229" t="6757" r="5869" b="6757"/>
          <a:stretch>
            <a:fillRect/>
          </a:stretch>
        </p:blipFill>
        <p:spPr bwMode="auto">
          <a:xfrm rot="20488970">
            <a:off x="707014" y="855183"/>
            <a:ext cx="2892504" cy="4024354"/>
          </a:xfrm>
          <a:prstGeom prst="rect">
            <a:avLst/>
          </a:prstGeom>
          <a:noFill/>
        </p:spPr>
      </p:pic>
      <p:pic>
        <p:nvPicPr>
          <p:cNvPr id="35848" name="Picture 8" descr="http://www.triveka-auction.com/upload/3veka/lots/50/7419_2.jpg"/>
          <p:cNvPicPr>
            <a:picLocks noChangeAspect="1" noChangeArrowheads="1"/>
          </p:cNvPicPr>
          <p:nvPr/>
        </p:nvPicPr>
        <p:blipFill>
          <a:blip r:embed="rId5"/>
          <a:srcRect l="4411" t="3077" r="7361" b="3077"/>
          <a:stretch>
            <a:fillRect/>
          </a:stretch>
        </p:blipFill>
        <p:spPr bwMode="auto">
          <a:xfrm>
            <a:off x="3143240" y="285728"/>
            <a:ext cx="2857520" cy="43577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5286388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Три пьесы… Всего три пьесы из шестнадцати получили мировую известность, шли и идут на сценах театров России и за рубежом.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285728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Bookman Old Style" pitchFamily="18" charset="0"/>
              </a:rPr>
              <a:t>«ВЛАСТЬ ТЬМЫ»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785794"/>
            <a:ext cx="52864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Первоначальное название пьесы, ставшее потом её подзаголовком: «Коготок увяз, всей птичке пропасть». Написана в </a:t>
            </a:r>
            <a:r>
              <a:rPr lang="ru-RU" dirty="0" smtClean="0">
                <a:latin typeface="Bookman Old Style" pitchFamily="18" charset="0"/>
                <a:hlinkClick r:id="rId3" tooltip="1886 год в литературе"/>
              </a:rPr>
              <a:t>1886</a:t>
            </a:r>
            <a:r>
              <a:rPr lang="ru-RU" dirty="0" smtClean="0">
                <a:latin typeface="Bookman Old Style" pitchFamily="18" charset="0"/>
              </a:rPr>
              <a:t> г. Впервые опубликована издательством «Посредник» в </a:t>
            </a:r>
            <a:r>
              <a:rPr lang="ru-RU" dirty="0" smtClean="0">
                <a:latin typeface="Bookman Old Style" pitchFamily="18" charset="0"/>
                <a:hlinkClick r:id="rId4" tooltip="1887"/>
              </a:rPr>
              <a:t>1887</a:t>
            </a:r>
            <a:r>
              <a:rPr lang="ru-RU" dirty="0" smtClean="0">
                <a:latin typeface="Bookman Old Style" pitchFamily="18" charset="0"/>
              </a:rPr>
              <a:t> г.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Драма в 5 действиях. Сочинена в 1886: начата в конце октября — 25 ноября сдана в набор. В основу «Власти тьмы» положено уголовное дело крестьянина </a:t>
            </a:r>
            <a:r>
              <a:rPr lang="ru-RU" dirty="0" smtClean="0">
                <a:latin typeface="Bookman Old Style" pitchFamily="18" charset="0"/>
                <a:hlinkClick r:id="rId5" tooltip="Тула"/>
              </a:rPr>
              <a:t>Тульской губернии</a:t>
            </a:r>
            <a:r>
              <a:rPr lang="ru-RU" dirty="0" smtClean="0">
                <a:latin typeface="Bookman Old Style" pitchFamily="18" charset="0"/>
              </a:rPr>
              <a:t> Ефрема </a:t>
            </a:r>
            <a:r>
              <a:rPr lang="ru-RU" dirty="0" err="1" smtClean="0">
                <a:latin typeface="Bookman Old Style" pitchFamily="18" charset="0"/>
              </a:rPr>
              <a:t>Колоскова</a:t>
            </a:r>
            <a:r>
              <a:rPr lang="ru-RU" dirty="0" smtClean="0">
                <a:latin typeface="Bookman Old Style" pitchFamily="18" charset="0"/>
              </a:rPr>
              <a:t>, которого Толстой посетил в тюрьме. Впоследствии Толстой рассказывал: «Фабула „Власти тьмы“ почти целиком взята мною из подлинного уголовного дела, рассматривавшегося в Тульском окружном суде… В деле этом имелось именно такое же, как приведено и во „Власти тьмы“, убийство ребёнка, прижитого от падчерицы, причем виновник убийства точно так же каялся всенародно на свадьбе этой падчерицы</a:t>
            </a:r>
            <a:r>
              <a:rPr lang="ru-RU" b="1" dirty="0" smtClean="0">
                <a:latin typeface="Bookman Old Style" pitchFamily="18" charset="0"/>
              </a:rPr>
              <a:t>»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4820" name="Picture 4" descr="http://i76.fastpic.ru/big/2015/1208/5b/441e64057e38bb70ca5645d3f4cae05b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571611"/>
            <a:ext cx="3286148" cy="415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285728"/>
            <a:ext cx="535783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Толстой хотел, чтобы драма была поставлена в Москве.  Но уже в конце декабря 1886 актриса петербургского </a:t>
            </a:r>
            <a:r>
              <a:rPr lang="ru-RU" sz="1600" dirty="0" smtClean="0">
                <a:solidFill>
                  <a:srgbClr val="0B0080"/>
                </a:solidFill>
                <a:latin typeface="Bookman Old Style" pitchFamily="18" charset="0"/>
                <a:cs typeface="Arial" charset="0"/>
                <a:hlinkClick r:id="rId3" tooltip="Александринский театр"/>
              </a:rPr>
              <a:t>Александринского театра</a:t>
            </a:r>
            <a:r>
              <a:rPr lang="ru-RU" sz="1600" dirty="0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 </a:t>
            </a:r>
            <a:r>
              <a:rPr lang="ru-RU" sz="1600" dirty="0" smtClean="0">
                <a:solidFill>
                  <a:srgbClr val="0B0080"/>
                </a:solidFill>
                <a:latin typeface="Bookman Old Style" pitchFamily="18" charset="0"/>
                <a:cs typeface="Arial" charset="0"/>
                <a:hlinkClick r:id="rId4" tooltip="Савина, Марья Гавриловна"/>
              </a:rPr>
              <a:t>М. Г. Савина</a:t>
            </a:r>
            <a:r>
              <a:rPr lang="ru-RU" sz="1600" dirty="0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 попросила у Толстого эту пьесу для своего </a:t>
            </a:r>
            <a:r>
              <a:rPr lang="ru-RU" sz="1600" dirty="0" smtClean="0">
                <a:solidFill>
                  <a:srgbClr val="0B0080"/>
                </a:solidFill>
                <a:latin typeface="Bookman Old Style" pitchFamily="18" charset="0"/>
                <a:cs typeface="Arial" charset="0"/>
                <a:hlinkClick r:id="rId5" tooltip="Бенефис"/>
              </a:rPr>
              <a:t>бенефиса</a:t>
            </a:r>
            <a:r>
              <a:rPr lang="ru-RU" sz="1600" dirty="0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  Толстой ответил согласием. Но все договоры оказались напрасными — пьеса была запрещена цензорским комитетом.</a:t>
            </a:r>
            <a:endParaRPr lang="ru-RU" sz="1600" dirty="0" smtClean="0">
              <a:latin typeface="Bookman Old Style" pitchFamily="18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 </a:t>
            </a:r>
            <a:endParaRPr lang="ru-RU" sz="1600" dirty="0" smtClean="0">
              <a:latin typeface="Bookman Old Style" pitchFamily="18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До 1895 была запрещена к постановке в России. Однако 11 января 1890 г. поставлена на домашней сцене в семье </a:t>
            </a:r>
            <a:r>
              <a:rPr lang="ru-RU" sz="1600" dirty="0" err="1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Приселковых</a:t>
            </a:r>
            <a:r>
              <a:rPr lang="ru-RU" sz="1600" dirty="0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 в Петербурге силами любителей под руководством актёра Александринского театра </a:t>
            </a:r>
            <a:r>
              <a:rPr lang="ru-RU" sz="1600" dirty="0" smtClean="0">
                <a:solidFill>
                  <a:srgbClr val="0B0080"/>
                </a:solidFill>
                <a:latin typeface="Bookman Old Style" pitchFamily="18" charset="0"/>
                <a:cs typeface="Arial" charset="0"/>
                <a:hlinkClick r:id="rId6" tooltip="Давыдов, Владимир Николаевич"/>
              </a:rPr>
              <a:t>В. Н. Давыдова</a:t>
            </a:r>
            <a:r>
              <a:rPr lang="ru-RU" sz="1600" dirty="0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.   К этому времени пьеса уже шла на зарубежных подмостках: в 1888 г. она была показана в Свободном театре </a:t>
            </a:r>
            <a:r>
              <a:rPr lang="ru-RU" sz="1600" dirty="0" smtClean="0">
                <a:solidFill>
                  <a:srgbClr val="0B0080"/>
                </a:solidFill>
                <a:latin typeface="Bookman Old Style" pitchFamily="18" charset="0"/>
                <a:cs typeface="Arial" charset="0"/>
                <a:hlinkClick r:id="rId7" tooltip="Антуан, Андре"/>
              </a:rPr>
              <a:t>А. </a:t>
            </a:r>
            <a:r>
              <a:rPr lang="ru-RU" sz="1600" dirty="0" err="1" smtClean="0">
                <a:solidFill>
                  <a:srgbClr val="0B0080"/>
                </a:solidFill>
                <a:latin typeface="Bookman Old Style" pitchFamily="18" charset="0"/>
                <a:cs typeface="Arial" charset="0"/>
                <a:hlinkClick r:id="rId7" tooltip="Антуан, Андре"/>
              </a:rPr>
              <a:t>Антуана</a:t>
            </a:r>
            <a:r>
              <a:rPr lang="ru-RU" sz="1600" dirty="0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 в Париже, в 1890 — в Свободном театре </a:t>
            </a:r>
            <a:r>
              <a:rPr lang="ru-RU" sz="1600" dirty="0" smtClean="0">
                <a:solidFill>
                  <a:srgbClr val="0B0080"/>
                </a:solidFill>
                <a:latin typeface="Bookman Old Style" pitchFamily="18" charset="0"/>
                <a:cs typeface="Arial" charset="0"/>
                <a:hlinkClick r:id="rId8" tooltip="Брам, Отто"/>
              </a:rPr>
              <a:t>О. Брама</a:t>
            </a:r>
            <a:r>
              <a:rPr lang="ru-RU" sz="1600" dirty="0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 в Берлине; ставилась в театрах Италии, Швейцарии, Голландии</a:t>
            </a:r>
            <a:r>
              <a:rPr lang="ru-RU" sz="1600" baseline="30000" dirty="0" smtClean="0">
                <a:solidFill>
                  <a:srgbClr val="0B0080"/>
                </a:solidFill>
                <a:latin typeface="Bookman Old Style" pitchFamily="18" charset="0"/>
                <a:cs typeface="Arial" charset="0"/>
                <a:hlinkClick r:id="rId9"/>
              </a:rPr>
              <a:t>[</a:t>
            </a:r>
            <a:r>
              <a:rPr lang="ru-RU" sz="1600" baseline="30000" dirty="0" smtClean="0">
                <a:solidFill>
                  <a:srgbClr val="0B0080"/>
                </a:solidFill>
                <a:latin typeface="Bookman Old Style" pitchFamily="18" charset="0"/>
                <a:cs typeface="Arial" charset="0"/>
              </a:rPr>
              <a:t>.</a:t>
            </a:r>
            <a:endParaRPr lang="ru-RU" sz="1600" dirty="0" smtClean="0">
              <a:latin typeface="Bookman Old Style" pitchFamily="18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Известен шуточный стишок </a:t>
            </a:r>
            <a:r>
              <a:rPr lang="ru-RU" sz="1600" dirty="0" smtClean="0">
                <a:solidFill>
                  <a:srgbClr val="0B0080"/>
                </a:solidFill>
                <a:latin typeface="Bookman Old Style" pitchFamily="18" charset="0"/>
                <a:cs typeface="Arial" charset="0"/>
                <a:hlinkClick r:id="rId10" tooltip="Гиляровский, Владимир Алексеевич"/>
              </a:rPr>
              <a:t>В. А. Гиляровского</a:t>
            </a:r>
            <a:r>
              <a:rPr lang="ru-RU" sz="1600" dirty="0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 по поводу этой пьесы:</a:t>
            </a:r>
            <a:endParaRPr lang="ru-RU" sz="1600" dirty="0" smtClean="0">
              <a:latin typeface="Bookman Old Style" pitchFamily="18" charset="0"/>
              <a:cs typeface="Arial" charset="0"/>
            </a:endParaRPr>
          </a:p>
          <a:p>
            <a:pPr lvl="2" indent="-9144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В России две напасти:</a:t>
            </a:r>
          </a:p>
          <a:p>
            <a:pPr lvl="2" indent="-9144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Внизу — власть тьмы,</a:t>
            </a:r>
          </a:p>
          <a:p>
            <a:pPr lvl="2" indent="-9144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222222"/>
                </a:solidFill>
                <a:latin typeface="Bookman Old Style" pitchFamily="18" charset="0"/>
                <a:cs typeface="Arial" charset="0"/>
              </a:rPr>
              <a:t>А наверху — тьма власти</a:t>
            </a:r>
            <a:r>
              <a:rPr lang="ru-RU" sz="1600" dirty="0" smtClean="0">
                <a:solidFill>
                  <a:srgbClr val="222222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33795" name="Picture 3" descr="http://amnesia.pavelbers.com/13%20Vlast%20tmy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857232"/>
            <a:ext cx="2951023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642918"/>
            <a:ext cx="8572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Bookman Old Style" pitchFamily="18" charset="0"/>
              </a:rPr>
              <a:t>В России цензурный запрет на драму был снят в 1895 г., и она была поставлена почти одновременно в нескольких театрах. Наибольшим успехом пользовался спектакль общедоступного театра М.В. </a:t>
            </a:r>
            <a:r>
              <a:rPr lang="ru-RU" dirty="0" err="1" smtClean="0">
                <a:latin typeface="Bookman Old Style" pitchFamily="18" charset="0"/>
              </a:rPr>
              <a:t>Лентовского</a:t>
            </a:r>
            <a:r>
              <a:rPr lang="ru-RU" dirty="0" smtClean="0">
                <a:latin typeface="Bookman Old Style" pitchFamily="18" charset="0"/>
              </a:rPr>
              <a:t> «Скоморох», показанный более ста раз при переполненном зале. Остальные постановки были менее удачны, но отмечены отдельными превосходными актерскими работами: Матрена — П.А. </a:t>
            </a:r>
            <a:r>
              <a:rPr lang="ru-RU" dirty="0" err="1" smtClean="0">
                <a:latin typeface="Bookman Old Style" pitchFamily="18" charset="0"/>
              </a:rPr>
              <a:t>Стрепетова</a:t>
            </a:r>
            <a:r>
              <a:rPr lang="ru-RU" dirty="0" smtClean="0">
                <a:latin typeface="Bookman Old Style" pitchFamily="18" charset="0"/>
              </a:rPr>
              <a:t> (Театр Литературно-артистического кружка, Петербург); Матрена — О.О. Садовская (Малый театр, Москва); Акулина — М.Г. Савина (Александринский театр, Петербург). В XX веке драму ставили режиссеры: К.С. Станиславский (1902 г., МХТ); К.А. </a:t>
            </a:r>
            <a:r>
              <a:rPr lang="ru-RU" dirty="0" err="1" smtClean="0">
                <a:latin typeface="Bookman Old Style" pitchFamily="18" charset="0"/>
              </a:rPr>
              <a:t>Марджанов</a:t>
            </a:r>
            <a:r>
              <a:rPr lang="ru-RU" dirty="0" smtClean="0">
                <a:latin typeface="Bookman Old Style" pitchFamily="18" charset="0"/>
              </a:rPr>
              <a:t> (1907 г., Киев); П.П. Гайдебуров(1908 г., Петербург); Б.И. </a:t>
            </a:r>
            <a:r>
              <a:rPr lang="ru-RU" dirty="0" err="1" smtClean="0">
                <a:latin typeface="Bookman Old Style" pitchFamily="18" charset="0"/>
              </a:rPr>
              <a:t>Равенских</a:t>
            </a:r>
            <a:r>
              <a:rPr lang="ru-RU" dirty="0" smtClean="0">
                <a:latin typeface="Bookman Old Style" pitchFamily="18" charset="0"/>
              </a:rPr>
              <a:t> (1956 г., Малый театр, в роли Акима — выдающийся русский артист И.В. Ильинский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24" name="Picture 4" descr="http://amnesia.pavelbers.com/6%20%20Vlast%20t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14818"/>
            <a:ext cx="3843334" cy="2508843"/>
          </a:xfrm>
          <a:prstGeom prst="rect">
            <a:avLst/>
          </a:prstGeom>
          <a:noFill/>
        </p:spPr>
      </p:pic>
      <p:pic>
        <p:nvPicPr>
          <p:cNvPr id="30726" name="Picture 6" descr="http://amnesia.pavelbers.com/4%20%20Vlast%20tm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3786214" cy="2455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Bookman Old Style" pitchFamily="18" charset="0"/>
              </a:rPr>
              <a:t>«ЖИВОЙ ТРУП»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928670"/>
            <a:ext cx="57150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Пьеса  написана в 1900 году и опубликованная посмертно. Несмотря на то, что сюжет произведения доведён до логической развязки, оно не может считаться законченным: автор прервал работу над пьесой, оставив её на стадии черновика. Это подтверждается словами из письма писателя к </a:t>
            </a:r>
            <a:r>
              <a:rPr lang="ru-RU" dirty="0" smtClean="0">
                <a:latin typeface="Bookman Old Style" pitchFamily="18" charset="0"/>
                <a:hlinkClick r:id="rId3" tooltip="Чертков, Владимир Григорьевич"/>
              </a:rPr>
              <a:t>В. Г. Черткову</a:t>
            </a:r>
            <a:r>
              <a:rPr lang="ru-RU" dirty="0" smtClean="0">
                <a:latin typeface="Bookman Old Style" pitchFamily="18" charset="0"/>
              </a:rPr>
              <a:t> от 12 декабря 1900 года: «Драму я, шутя, или, вернее, балуясь, я написал начерно, но не только не думаю её теперь кончать и печатать, но очень сомневаюсь, чтобы я когда-нибудь это сделал»</a:t>
            </a:r>
            <a:r>
              <a:rPr lang="ru-RU" baseline="30000" dirty="0" smtClean="0">
                <a:latin typeface="Bookman Old Style" pitchFamily="18" charset="0"/>
              </a:rPr>
              <a:t> .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Отправной точкой для Толстого послужил бракоразводный процесс матери </a:t>
            </a:r>
            <a:r>
              <a:rPr lang="ru-RU" dirty="0" smtClean="0">
                <a:latin typeface="Bookman Old Style" pitchFamily="18" charset="0"/>
                <a:hlinkClick r:id="rId4" tooltip="Суханов, Николай Николаевич"/>
              </a:rPr>
              <a:t>Н. Н. Суханова</a:t>
            </a:r>
            <a:r>
              <a:rPr lang="ru-RU" dirty="0" smtClean="0">
                <a:latin typeface="Bookman Old Style" pitchFamily="18" charset="0"/>
              </a:rPr>
              <a:t> и </a:t>
            </a:r>
            <a:r>
              <a:rPr lang="ru-RU" dirty="0" smtClean="0">
                <a:latin typeface="Bookman Old Style" pitchFamily="18" charset="0"/>
                <a:hlinkClick r:id="rId5" tooltip="Инсценировка смерти"/>
              </a:rPr>
              <a:t>инсценировка смерти</a:t>
            </a:r>
            <a:r>
              <a:rPr lang="ru-RU" dirty="0" smtClean="0">
                <a:latin typeface="Bookman Old Style" pitchFamily="18" charset="0"/>
              </a:rPr>
              <a:t>, устроенная его отцом на </a:t>
            </a:r>
            <a:r>
              <a:rPr lang="ru-RU" dirty="0" smtClean="0">
                <a:latin typeface="Bookman Old Style" pitchFamily="18" charset="0"/>
                <a:hlinkClick r:id="rId6" tooltip="Софийская набережная"/>
              </a:rPr>
              <a:t>Софийской набережной</a:t>
            </a:r>
            <a:r>
              <a:rPr lang="ru-RU" dirty="0" smtClean="0">
                <a:latin typeface="Bookman Old Style" pitchFamily="18" charset="0"/>
              </a:rPr>
              <a:t> с тем, чтобы легальным образом расстаться с женой и дать ей возможность заново выйти замуж. Афера раскрылась, супруги были приговорены к семилетней ссылке с заменой на год заключения.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2770" name="Picture 2" descr="http://kinotime.org/uploads/movie/poster/20201/c853db16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1142984"/>
            <a:ext cx="287680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197346"/>
            <a:ext cx="60721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Премьера состоялась в </a:t>
            </a:r>
            <a:r>
              <a:rPr lang="ru-RU" dirty="0" smtClean="0">
                <a:latin typeface="Bookman Old Style" pitchFamily="18" charset="0"/>
                <a:hlinkClick r:id="rId3" tooltip="Московский Художественный театр"/>
              </a:rPr>
              <a:t>Московском художественном театре</a:t>
            </a:r>
            <a:r>
              <a:rPr lang="ru-RU" dirty="0" smtClean="0">
                <a:latin typeface="Bookman Old Style" pitchFamily="18" charset="0"/>
              </a:rPr>
              <a:t> </a:t>
            </a:r>
            <a:r>
              <a:rPr lang="ru-RU" dirty="0" smtClean="0">
                <a:latin typeface="Bookman Old Style" pitchFamily="18" charset="0"/>
                <a:hlinkClick r:id="rId4" tooltip="23 сентября"/>
              </a:rPr>
              <a:t>23 сентября</a:t>
            </a:r>
            <a:r>
              <a:rPr lang="ru-RU" dirty="0" smtClean="0">
                <a:latin typeface="Bookman Old Style" pitchFamily="18" charset="0"/>
              </a:rPr>
              <a:t> (5 октября) 1911 года. Главными режиссёрами были </a:t>
            </a:r>
            <a:r>
              <a:rPr lang="ru-RU" dirty="0" smtClean="0">
                <a:latin typeface="Bookman Old Style" pitchFamily="18" charset="0"/>
                <a:hlinkClick r:id="rId5" tooltip="Немирович-Данченко, Владимир Иванович"/>
              </a:rPr>
              <a:t>Владимир Немирович-Данченко</a:t>
            </a:r>
            <a:r>
              <a:rPr lang="ru-RU" dirty="0" smtClean="0">
                <a:latin typeface="Bookman Old Style" pitchFamily="18" charset="0"/>
              </a:rPr>
              <a:t> и </a:t>
            </a:r>
            <a:r>
              <a:rPr lang="ru-RU" dirty="0" smtClean="0">
                <a:latin typeface="Bookman Old Style" pitchFamily="18" charset="0"/>
                <a:hlinkClick r:id="rId6" tooltip="Станиславский, Константин Сергеевич"/>
              </a:rPr>
              <a:t>Константин Станиславский</a:t>
            </a:r>
            <a:r>
              <a:rPr lang="ru-RU" dirty="0" smtClean="0">
                <a:latin typeface="Bookman Old Style" pitchFamily="18" charset="0"/>
              </a:rPr>
              <a:t>. Вскоре постановка состоялась и в </a:t>
            </a:r>
            <a:r>
              <a:rPr lang="ru-RU" dirty="0" smtClean="0">
                <a:latin typeface="Bookman Old Style" pitchFamily="18" charset="0"/>
                <a:hlinkClick r:id="rId7" tooltip="Санкт-Петербург"/>
              </a:rPr>
              <a:t>Санкт-Петербурге</a:t>
            </a:r>
            <a:r>
              <a:rPr lang="ru-RU" dirty="0" smtClean="0">
                <a:latin typeface="Bookman Old Style" pitchFamily="18" charset="0"/>
              </a:rPr>
              <a:t>. Так как текст был переведён на многие языки, постановки прошли также в </a:t>
            </a:r>
            <a:r>
              <a:rPr lang="ru-RU" dirty="0" smtClean="0">
                <a:latin typeface="Bookman Old Style" pitchFamily="18" charset="0"/>
                <a:hlinkClick r:id="rId8" tooltip="Берлин"/>
              </a:rPr>
              <a:t>Берлине</a:t>
            </a:r>
            <a:r>
              <a:rPr lang="ru-RU" dirty="0" smtClean="0">
                <a:latin typeface="Bookman Old Style" pitchFamily="18" charset="0"/>
              </a:rPr>
              <a:t>, </a:t>
            </a:r>
            <a:r>
              <a:rPr lang="ru-RU" dirty="0" smtClean="0">
                <a:latin typeface="Bookman Old Style" pitchFamily="18" charset="0"/>
                <a:hlinkClick r:id="rId9" tooltip="Вена"/>
              </a:rPr>
              <a:t>Вене</a:t>
            </a:r>
            <a:r>
              <a:rPr lang="ru-RU" dirty="0" smtClean="0">
                <a:latin typeface="Bookman Old Style" pitchFamily="18" charset="0"/>
              </a:rPr>
              <a:t>, </a:t>
            </a:r>
            <a:r>
              <a:rPr lang="ru-RU" dirty="0" smtClean="0">
                <a:latin typeface="Bookman Old Style" pitchFamily="18" charset="0"/>
                <a:hlinkClick r:id="rId10" tooltip="Париж"/>
              </a:rPr>
              <a:t>Париже</a:t>
            </a:r>
            <a:r>
              <a:rPr lang="ru-RU" dirty="0" smtClean="0">
                <a:latin typeface="Bookman Old Style" pitchFamily="18" charset="0"/>
              </a:rPr>
              <a:t> и </a:t>
            </a:r>
            <a:r>
              <a:rPr lang="ru-RU" dirty="0" smtClean="0">
                <a:latin typeface="Bookman Old Style" pitchFamily="18" charset="0"/>
                <a:hlinkClick r:id="rId11" tooltip="Лондон"/>
              </a:rPr>
              <a:t>Лондоне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r>
              <a:rPr lang="ru-RU" dirty="0" smtClean="0">
                <a:latin typeface="Bookman Old Style" pitchFamily="18" charset="0"/>
              </a:rPr>
              <a:t>Постановка на английском языке в </a:t>
            </a:r>
            <a:r>
              <a:rPr lang="ru-RU" dirty="0" smtClean="0">
                <a:latin typeface="Bookman Old Style" pitchFamily="18" charset="0"/>
                <a:hlinkClick r:id="rId11" tooltip="Лондон"/>
              </a:rPr>
              <a:t>Лондоне</a:t>
            </a:r>
            <a:r>
              <a:rPr lang="ru-RU" dirty="0" smtClean="0">
                <a:latin typeface="Bookman Old Style" pitchFamily="18" charset="0"/>
              </a:rPr>
              <a:t>, состоявшаяся 6 декабря 1912 года, имела название «Человек, который был мёртв» (</a:t>
            </a:r>
            <a:r>
              <a:rPr lang="ru-RU" dirty="0" smtClean="0">
                <a:latin typeface="Bookman Old Style" pitchFamily="18" charset="0"/>
                <a:hlinkClick r:id="rId12" tooltip="Английский язык"/>
              </a:rPr>
              <a:t>англ.</a:t>
            </a:r>
            <a:r>
              <a:rPr lang="ru-RU" dirty="0" smtClean="0">
                <a:latin typeface="Bookman Old Style" pitchFamily="18" charset="0"/>
              </a:rPr>
              <a:t> </a:t>
            </a:r>
            <a:r>
              <a:rPr lang="ru-RU" i="1" dirty="0" err="1" smtClean="0">
                <a:latin typeface="Bookman Old Style" pitchFamily="18" charset="0"/>
              </a:rPr>
              <a:t>The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Man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Who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Was</a:t>
            </a:r>
            <a:r>
              <a:rPr lang="ru-RU" i="1" dirty="0" smtClean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Dead</a:t>
            </a:r>
            <a:r>
              <a:rPr lang="ru-RU" dirty="0" smtClean="0">
                <a:latin typeface="Bookman Old Style" pitchFamily="18" charset="0"/>
              </a:rPr>
              <a:t>; перевод </a:t>
            </a:r>
            <a:r>
              <a:rPr lang="ru-RU" dirty="0" smtClean="0">
                <a:latin typeface="Bookman Old Style" pitchFamily="18" charset="0"/>
                <a:hlinkClick r:id="rId13" tooltip="Венгерова, Зинаида Афанасьевна"/>
              </a:rPr>
              <a:t>Зинаиды Венгеровой</a:t>
            </a:r>
            <a:r>
              <a:rPr lang="ru-RU" dirty="0" smtClean="0">
                <a:latin typeface="Bookman Old Style" pitchFamily="18" charset="0"/>
              </a:rPr>
              <a:t> и Джона </a:t>
            </a:r>
            <a:r>
              <a:rPr lang="ru-RU" dirty="0" err="1" smtClean="0">
                <a:latin typeface="Bookman Old Style" pitchFamily="18" charset="0"/>
              </a:rPr>
              <a:t>Поллока</a:t>
            </a:r>
            <a:r>
              <a:rPr lang="ru-RU" dirty="0" smtClean="0">
                <a:latin typeface="Bookman Old Style" pitchFamily="18" charset="0"/>
              </a:rPr>
              <a:t>), в постановке театра Литературного общества.  </a:t>
            </a:r>
            <a:endParaRPr lang="ru-RU" dirty="0"/>
          </a:p>
        </p:txBody>
      </p:sp>
      <p:pic>
        <p:nvPicPr>
          <p:cNvPr id="31746" name="Picture 2" descr="File:Prince Abrezkov in Tolstoy's The Living Corpse 191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5720" y="428605"/>
            <a:ext cx="2472707" cy="4214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786322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6"/>
              </a:rPr>
              <a:t>К. Станиславский</a:t>
            </a:r>
            <a:r>
              <a:rPr lang="ru-RU" dirty="0" smtClean="0"/>
              <a:t> в роли князя </a:t>
            </a:r>
            <a:r>
              <a:rPr lang="ru-RU" dirty="0" err="1" smtClean="0"/>
              <a:t>Абрезкова</a:t>
            </a:r>
            <a:r>
              <a:rPr lang="ru-RU" dirty="0" smtClean="0"/>
              <a:t> (премьерная постановка, 1911 год)</a:t>
            </a:r>
            <a:endParaRPr lang="ru-RU" dirty="0"/>
          </a:p>
        </p:txBody>
      </p:sp>
      <p:pic>
        <p:nvPicPr>
          <p:cNvPr id="31748" name="Picture 4" descr="http://amnesia.pavelbers.com/571664_original%20Razvod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00364" y="4786322"/>
            <a:ext cx="3137393" cy="1857364"/>
          </a:xfrm>
          <a:prstGeom prst="rect">
            <a:avLst/>
          </a:prstGeom>
          <a:noFill/>
        </p:spPr>
      </p:pic>
      <p:sp>
        <p:nvSpPr>
          <p:cNvPr id="31750" name="AutoShape 6" descr="https://diafilm.net/static/slide/4/3687/61.jpg?v=15124862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https://diafilm.net/static/slide/4/3687/61.jpg?v=15124862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3" name="Picture 9" descr="C:\Users\91\Desktop\6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57950" y="4303834"/>
            <a:ext cx="2571768" cy="1938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214290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Bookman Old Style" pitchFamily="18" charset="0"/>
              </a:rPr>
              <a:t>«ПЛОДЫ ПРОСВЕЩЕНИЯ»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214422"/>
            <a:ext cx="52864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Пьеса написана  в 1890 году для домашнего спектакля. Впервые опубликована в 1891 году в книге «Память С. А. Юрьева. Сборник, изданный друзьями покойного» Анализируя пьесу, литературовед </a:t>
            </a:r>
            <a:r>
              <a:rPr lang="ru-RU" dirty="0" smtClean="0">
                <a:latin typeface="Bookman Old Style" pitchFamily="18" charset="0"/>
                <a:hlinkClick r:id="rId3" tooltip="Основин, Владимир Васильевич (страница отсутствует)"/>
              </a:rPr>
              <a:t>В. В. </a:t>
            </a:r>
            <a:r>
              <a:rPr lang="ru-RU" dirty="0" err="1" smtClean="0">
                <a:latin typeface="Bookman Old Style" pitchFamily="18" charset="0"/>
                <a:hlinkClick r:id="rId3" tooltip="Основин, Владимир Васильевич (страница отсутствует)"/>
              </a:rPr>
              <a:t>Основин</a:t>
            </a:r>
            <a:r>
              <a:rPr lang="ru-RU" dirty="0" smtClean="0">
                <a:latin typeface="Bookman Old Style" pitchFamily="18" charset="0"/>
              </a:rPr>
              <a:t> отмечает, что внимание автора сосредоточено прежде всего на «сопоставлении людей разного общественного положения». Завязка строится вокруг земельного вопроса, который оказывается и узлом, и стержнем всего действа</a:t>
            </a:r>
            <a:r>
              <a:rPr lang="ru-RU" baseline="30000" dirty="0" smtClean="0">
                <a:latin typeface="Bookman Old Style" pitchFamily="18" charset="0"/>
              </a:rPr>
              <a:t>.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aseline="30000" dirty="0" smtClean="0"/>
              <a:t> </a:t>
            </a:r>
            <a:endParaRPr lang="ru-RU" dirty="0" smtClean="0"/>
          </a:p>
          <a:p>
            <a:r>
              <a:rPr lang="ru-RU" dirty="0" smtClean="0"/>
              <a:t>В 1891 году </a:t>
            </a:r>
            <a:r>
              <a:rPr lang="ru-RU" dirty="0" smtClean="0">
                <a:hlinkClick r:id="rId4" tooltip="Общество искусства и литературы"/>
              </a:rPr>
              <a:t>Московское общество искусства и литературы</a:t>
            </a:r>
            <a:r>
              <a:rPr lang="ru-RU" dirty="0" smtClean="0"/>
              <a:t> выпустило спектакль «Плоды просвещения» (режиссёр и исполнитель роли </a:t>
            </a:r>
            <a:r>
              <a:rPr lang="ru-RU" dirty="0" err="1" smtClean="0"/>
              <a:t>Звездинцева</a:t>
            </a:r>
            <a:r>
              <a:rPr lang="ru-RU" dirty="0" smtClean="0"/>
              <a:t> — </a:t>
            </a:r>
            <a:r>
              <a:rPr lang="ru-RU" dirty="0" smtClean="0">
                <a:hlinkClick r:id="rId5" tooltip="Константин Станиславский"/>
              </a:rPr>
              <a:t>Константин Станиславский</a:t>
            </a:r>
            <a:r>
              <a:rPr lang="ru-RU" dirty="0" smtClean="0"/>
              <a:t>). Первую постановку пьесы на профессиональной сцене осуществил </a:t>
            </a:r>
            <a:r>
              <a:rPr lang="ru-RU" dirty="0" smtClean="0">
                <a:hlinkClick r:id="rId6" tooltip="Александринский театр"/>
              </a:rPr>
              <a:t>Александринский театр</a:t>
            </a:r>
            <a:r>
              <a:rPr lang="ru-RU" baseline="30000" dirty="0" smtClean="0">
                <a:hlinkClick r:id="rId7"/>
              </a:rPr>
              <a:t>[</a:t>
            </a:r>
            <a:endParaRPr lang="ru-RU" dirty="0"/>
          </a:p>
        </p:txBody>
      </p:sp>
      <p:pic>
        <p:nvPicPr>
          <p:cNvPr id="29699" name="Picture 3" descr="https://i.novgorod.ru/afisha/images/normal/0/2/0/5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285860"/>
            <a:ext cx="310541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https://upload.wikimedia.org/wikipedia/commons/thumb/c/ce/%D0%9F%D0%BB%D0%BE%D0%B4%D1%8B_%D0%BF%D1%80%D0%BE%D1%81%D0%B2%D0%B5%D1%89%D0%B5%D0%BD%D0%B8%D1%8F%2C_%D0%B0%D1%84%D0%B8%D1%88%D0%B0_1898.jpg/320px-%D0%9F%D0%BB%D0%BE%D0%B4%D1%8B_%D0%BF%D1%80%D0%BE%D1%81%D0%B2%D0%B5%D1%89%D0%B5%D0%BD%D0%B8%D1%8F%2C_%D0%B0%D1%84%D0%B8%D1%88%D0%B0_18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143140" cy="40518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868" y="285728"/>
            <a:ext cx="54292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В спектакле, поставленном Константином Станиславским в Обществе искусства и литературы (1891), были заняты </a:t>
            </a:r>
            <a:r>
              <a:rPr lang="ru-RU" dirty="0" smtClean="0">
                <a:latin typeface="Bookman Old Style" pitchFamily="18" charset="0"/>
                <a:hlinkClick r:id="rId4" tooltip="Комиссаржевская, Вера Фёдоровна"/>
              </a:rPr>
              <a:t>Вера Комиссаржевская</a:t>
            </a:r>
            <a:r>
              <a:rPr lang="ru-RU" dirty="0" smtClean="0">
                <a:latin typeface="Bookman Old Style" pitchFamily="18" charset="0"/>
              </a:rPr>
              <a:t> (</a:t>
            </a:r>
            <a:r>
              <a:rPr lang="ru-RU" dirty="0" err="1" smtClean="0">
                <a:latin typeface="Bookman Old Style" pitchFamily="18" charset="0"/>
              </a:rPr>
              <a:t>Бетси</a:t>
            </a:r>
            <a:r>
              <a:rPr lang="ru-RU" dirty="0" smtClean="0">
                <a:latin typeface="Bookman Old Style" pitchFamily="18" charset="0"/>
              </a:rPr>
              <a:t>), </a:t>
            </a:r>
            <a:r>
              <a:rPr lang="ru-RU" dirty="0" smtClean="0">
                <a:latin typeface="Bookman Old Style" pitchFamily="18" charset="0"/>
                <a:hlinkClick r:id="rId5" tooltip="Лилина, Мария Петровна"/>
              </a:rPr>
              <a:t>Мария Лилина</a:t>
            </a:r>
            <a:r>
              <a:rPr lang="ru-RU" dirty="0" smtClean="0">
                <a:latin typeface="Bookman Old Style" pitchFamily="18" charset="0"/>
              </a:rPr>
              <a:t> (Таня), </a:t>
            </a:r>
            <a:r>
              <a:rPr lang="ru-RU" dirty="0" smtClean="0">
                <a:latin typeface="Bookman Old Style" pitchFamily="18" charset="0"/>
                <a:hlinkClick r:id="rId6" tooltip="Артём, Александр Родионович"/>
              </a:rPr>
              <a:t>Александр Артём</a:t>
            </a:r>
            <a:r>
              <a:rPr lang="ru-RU" dirty="0" smtClean="0">
                <a:latin typeface="Bookman Old Style" pitchFamily="18" charset="0"/>
              </a:rPr>
              <a:t> (повар)</a:t>
            </a:r>
            <a:r>
              <a:rPr lang="ru-RU" baseline="30000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Станиславский, вспоминая о «Плодах просвещения», рассказывал, что ему хотелось представить зрителю «три этажа пьесы: бар, мужиков и прислугу, и притом всех их — не театральных, но реальных»</a:t>
            </a:r>
            <a:r>
              <a:rPr lang="ru-RU" baseline="30000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Премьера состоялась без афиш, в режиме закрытого просмотра; впоследствии спектакль, собиравший многочисленных друзей труппы, не раз повторялся</a:t>
            </a:r>
            <a:r>
              <a:rPr lang="ru-RU" baseline="30000" dirty="0" smtClean="0">
                <a:latin typeface="Bookman Old Style" pitchFamily="18" charset="0"/>
                <a:hlinkClick r:id="rId7"/>
              </a:rPr>
              <a:t>[</a:t>
            </a:r>
            <a:r>
              <a:rPr lang="ru-RU" baseline="30000" dirty="0" smtClean="0">
                <a:latin typeface="Bookman Old Style" pitchFamily="18" charset="0"/>
              </a:rPr>
              <a:t>.</a:t>
            </a:r>
            <a:r>
              <a:rPr lang="ru-RU" dirty="0" smtClean="0">
                <a:latin typeface="Bookman Old Style" pitchFamily="18" charset="0"/>
              </a:rPr>
              <a:t> В рецензии, напечатанной в газете </a:t>
            </a:r>
            <a:r>
              <a:rPr lang="ru-RU" dirty="0" smtClean="0">
                <a:latin typeface="Bookman Old Style" pitchFamily="18" charset="0"/>
                <a:hlinkClick r:id="rId8" tooltip="Новости дня (газета)"/>
              </a:rPr>
              <a:t>«Новости дня»</a:t>
            </a:r>
            <a:r>
              <a:rPr lang="ru-RU" dirty="0" smtClean="0">
                <a:latin typeface="Bookman Old Style" pitchFamily="18" charset="0"/>
              </a:rPr>
              <a:t>, отмечались слаженность и интеллигентность исполнителей; по мнению автора публикации </a:t>
            </a:r>
            <a:r>
              <a:rPr lang="ru-RU" dirty="0" smtClean="0">
                <a:latin typeface="Bookman Old Style" pitchFamily="18" charset="0"/>
                <a:hlinkClick r:id="rId9" tooltip="Немирович-Данченко, Василий Иванович"/>
              </a:rPr>
              <a:t>Вас. Ив. Немировича-Данченко</a:t>
            </a:r>
            <a:r>
              <a:rPr lang="ru-RU" dirty="0" smtClean="0">
                <a:latin typeface="Bookman Old Style" pitchFamily="18" charset="0"/>
              </a:rPr>
              <a:t>, писавшего под псевдонимом «Гобой», «никто и никогда не видел такого образцового исполнения у любителей»</a:t>
            </a:r>
            <a:r>
              <a:rPr lang="ru-RU" baseline="30000" dirty="0" smtClean="0">
                <a:latin typeface="Bookman Old Style" pitchFamily="18" charset="0"/>
                <a:hlinkClick r:id="rId7"/>
              </a:rPr>
              <a:t>[</a:t>
            </a:r>
            <a:r>
              <a:rPr lang="ru-RU" baseline="30000" dirty="0" smtClean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6868" name="Picture 4" descr="https://upload.wikimedia.org/wikipedia/commons/6/60/%D0%A1%D0%BF%D0%B5%D0%BA%D1%82%D0%B0%D0%BA%D0%BB%D1%8C_%22%D0%9F%D0%BB%D0%BE%D0%B4%D1%8B_%D0%BF%D1%80%D0%BE%D1%81%D0%B2%D0%B5%D1%89%D0%B5%D0%BD%D0%B8%D1%8F%22%2C_%D0%9C%D0%B0%D0%BB%D1%8B%D0%B9_%D1%82%D0%B5%D0%B0%D1%82%D1%80_19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786" y="4344704"/>
            <a:ext cx="2571768" cy="2337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megabook.ru/stream/mediapreview?Key=%D0%A2%D0%BE%D0%BB%D1%81%D1%82%D0%BE%D0%B9%20%D0%9B%D0%B5%D0%B2%20%D0%9D%D0%B8%D0%BA%D0%BE%D0%BB%D0%B0%D0%B5%D0%B2%D0%B8%D1%87%20(%D0%BF%D0%BE%D1%80%D1%82%D1%80%D0%B5%D1%82%20%D1%80%D0%B0%D0%B1%D0%BE%D1%82%D1%8B%20%D0%9D.%D0%9D.%20%D0%93%D0%B5)&amp;Width=654&amp;Height=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3628678" cy="39290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Гениальный прозаик, философ, создатель собственного учения, Лев Толстой никогда не претендовал на лавры театрального писателя.</a:t>
            </a:r>
          </a:p>
          <a:p>
            <a:r>
              <a:rPr lang="ru-RU" dirty="0" smtClean="0">
                <a:latin typeface="Bookman Old Style" pitchFamily="18" charset="0"/>
              </a:rPr>
              <a:t>И сразу возникает парадокс.</a:t>
            </a:r>
          </a:p>
          <a:p>
            <a:r>
              <a:rPr lang="ru-RU" dirty="0" smtClean="0">
                <a:latin typeface="Bookman Old Style" pitchFamily="18" charset="0"/>
              </a:rPr>
              <a:t>   Человек, отвергавший театральное искусство, с определенной долей презрения относившийся к театральной условности, создал тем не менее понятие «театр Толстого». Причем не количеством, а уникальным качеством нескольких своих пьес, признанных шедеврами мировой драматургии.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50030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Эта уникальность сформулирована самим Толстым в 1890-е годы: 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«Для того чтобы точно определить искусство, надо прежде всего перестать смотреть на него как на средство наслаждения, а рассматривать искусство как одно из условий человеческой жизни. Рассматривая же так искусство, мы не можем не увидеть, что искусство есть одно из средств общения людей между собой».</a:t>
            </a:r>
            <a:endParaRPr lang="ru-RU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57620" y="714356"/>
            <a:ext cx="507209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Грандиозный праздник театра на родине великого русского писателя – в Ясной Поляне -фестиваль «Толстой </a:t>
            </a:r>
            <a:r>
              <a:rPr lang="ru-RU" dirty="0" err="1" smtClean="0">
                <a:latin typeface="Bookman Old Style" pitchFamily="18" charset="0"/>
              </a:rPr>
              <a:t>Weekend</a:t>
            </a:r>
            <a:r>
              <a:rPr lang="ru-RU" dirty="0" smtClean="0">
                <a:latin typeface="Bookman Old Style" pitchFamily="18" charset="0"/>
              </a:rPr>
              <a:t>». Более десятка спектаклей, лекции и чтения для детей. </a:t>
            </a:r>
          </a:p>
          <a:p>
            <a:r>
              <a:rPr lang="ru-RU" dirty="0" smtClean="0">
                <a:latin typeface="Bookman Old Style" pitchFamily="18" charset="0"/>
              </a:rPr>
              <a:t>Уникальна сама идея фестиваля  спектакли под открытым небом, главная декорация сама усадьба, зрительный зал на лужайке, где когда-то собирал всю семью Лев Толстой.</a:t>
            </a:r>
          </a:p>
          <a:p>
            <a:r>
              <a:rPr lang="ru-RU" dirty="0" smtClean="0">
                <a:latin typeface="Bookman Old Style" pitchFamily="18" charset="0"/>
              </a:rPr>
              <a:t>Этот фестиваль с каждым годом приобретает все больше и больше внимания. На эту площадку собираются, ведущие театральные коллективы не только России, но и зарубежные гости.    </a:t>
            </a:r>
          </a:p>
          <a:p>
            <a:r>
              <a:rPr lang="ru-RU" dirty="0" smtClean="0">
                <a:latin typeface="Bookman Old Style" pitchFamily="18" charset="0"/>
              </a:rPr>
              <a:t>Каждая фестивальная постановка проходит тщательный отбор. В России и за рубежом ставят множество спектаклей по произведениям Льва Толстого.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7892" name="Picture 4" descr="https://cdn-st3.rtr-vesti.ru/vh/pictures/o/132/780/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3714744" cy="3312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357166"/>
            <a:ext cx="4857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</a:rPr>
              <a:t>«Как сосчитать, сколько благодатных движений пробуждено артистом, сколько готовых навсегда погаснуть чувств вызвано из усыпления и оживотворено им? Это заслуга невидимая, </a:t>
            </a:r>
            <a:r>
              <a:rPr lang="ru-RU" sz="2400" b="1" i="1" dirty="0" err="1" smtClean="0">
                <a:solidFill>
                  <a:srgbClr val="0000FF"/>
                </a:solidFill>
                <a:latin typeface="Bookman Old Style" pitchFamily="18" charset="0"/>
              </a:rPr>
              <a:t>неисследимая</a:t>
            </a: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</a:rPr>
              <a:t> — но великая; и общее сочувствие — ей награда, лучшая награда, какой может желать человек».        </a:t>
            </a:r>
          </a:p>
          <a:p>
            <a:r>
              <a:rPr lang="ru-RU" sz="2400" b="1" i="1" smtClean="0">
                <a:solidFill>
                  <a:srgbClr val="0000FF"/>
                </a:solidFill>
                <a:latin typeface="Bookman Old Style" pitchFamily="18" charset="0"/>
              </a:rPr>
              <a:t>                      </a:t>
            </a:r>
            <a:r>
              <a:rPr lang="ru-RU" sz="2400" b="1" i="1" smtClean="0">
                <a:solidFill>
                  <a:srgbClr val="0000FF"/>
                </a:solidFill>
                <a:latin typeface="Bookman Old Style" pitchFamily="18" charset="0"/>
              </a:rPr>
              <a:t>Л.Н</a:t>
            </a:r>
            <a:r>
              <a:rPr lang="ru-RU" sz="2400" b="1" i="1" dirty="0" smtClean="0">
                <a:solidFill>
                  <a:srgbClr val="0000FF"/>
                </a:solidFill>
                <a:latin typeface="Bookman Old Style" pitchFamily="18" charset="0"/>
              </a:rPr>
              <a:t>. Толстой</a:t>
            </a:r>
            <a:endParaRPr lang="ru-RU" sz="24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http://interesno.cc/uploads/tumb/img/201704/d78da29329744b4618255b8d1ba34570_tumb_6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82739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s://www.metalocus.es/sites/default/files/styles/sin_estilo/public/ml_tolstoi_02_1.jpg?itok=12ae9U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00" y="214290"/>
            <a:ext cx="4357718" cy="435771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285728"/>
            <a:ext cx="4786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«Условие искусства — новизна», — считал Толстой, и этот взгляд писателя на искусство был поистине нов, особенно если приложить его к искусству театральному: возбуждающему, заражающему, соединяющему людей в пространстве единого эмоционального потрясения. Кто способен в большей степени испытать это чувство слияния со всеми? — конечно, не «партер» и не «ложи»,   а «галерка», народ, простые, чаще всего малообразованные люди  с несомненной тягой к просвещению, к нравственному совершенствованию, к религиозной целостности.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00636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«Убежденный, что создает религиозный театр, Толстой создал этический театр, театр огромной нравственной и социальной значимости, обращенный не к ограниченному „верхнему“ слою общества, но ко всему народу».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</a:p>
          <a:p>
            <a:pPr algn="r"/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«Театр Льва Толстого» Е. И. Полякова</a:t>
            </a:r>
            <a:endParaRPr lang="ru-RU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Знакомство </a:t>
            </a:r>
            <a:r>
              <a:rPr lang="ru-RU" dirty="0" err="1" smtClean="0">
                <a:latin typeface="Bookman Old Style" pitchFamily="18" charset="0"/>
              </a:rPr>
              <a:t>Левушки</a:t>
            </a:r>
            <a:r>
              <a:rPr lang="ru-RU" dirty="0" smtClean="0">
                <a:latin typeface="Bookman Old Style" pitchFamily="18" charset="0"/>
              </a:rPr>
              <a:t> Толстого с театром состоялось довольно поздно по тем временам — ему было девять лет, когда Толстые приехали из Ясной Поляны в Москву и отправились в Большой театр. Это было первое разочарование. «Смотрите же, дети, вот где сцена, — сказала мамаша, указывая вниз в одну сторону. Дети посмотрели туда, и им не понравилось…» — кто знает, может быть, с той поры и родилось в Толстом отношение к музыкальному спектаклю (опере, балету) как к чему-то противоестественному, чуждому жизненной простоте и жизненному подобию? Условность сюжетов и характеров, знаковая природа балета отталкивали писателя своей претензией на сложную психологию человеческих взаимоотношений</a:t>
            </a:r>
            <a:r>
              <a:rPr lang="ru-RU" b="1" dirty="0" smtClean="0">
                <a:latin typeface="Bookman Old Style" pitchFamily="18" charset="0"/>
              </a:rPr>
              <a:t>.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28674" name="Picture 2" descr="http://kinodom.org/uploads/posts/2013-10/1380792798_slid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000504"/>
            <a:ext cx="621982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428604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Иным было отношение писателя к драматическому театру, хотя,  заядлым театралом Толстой никогда не был. Он мог испытать острое впечатление от общения с подлинным искусством, большим артистом (как было это, когда Лев Николаевич увидел М. С. Щепкина в роли Городничего в «Ревизоре) </a:t>
            </a:r>
          </a:p>
          <a:p>
            <a:r>
              <a:rPr lang="ru-RU" dirty="0" smtClean="0">
                <a:latin typeface="Bookman Old Style" pitchFamily="18" charset="0"/>
              </a:rPr>
              <a:t>Кроме Щепкина, с которым Толстой был настолько хорошо знаком, что бывал в доме артиста, Лев Николаевич высоко ценил увиденного в ранней молодости в Казани в роли Хлестакова Мартынова.  </a:t>
            </a:r>
          </a:p>
          <a:p>
            <a:r>
              <a:rPr lang="ru-RU" dirty="0" smtClean="0">
                <a:latin typeface="Bookman Old Style" pitchFamily="18" charset="0"/>
              </a:rPr>
              <a:t>Испытывал Толстой потрясение и от игры Мочалова, ценил Самарина, одним из первых разглядел большой талант Горбунова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3314" name="Picture 2" descr="http://www.maly.ru/images/truppa_new/Shepkin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2286016" cy="3021167"/>
          </a:xfrm>
          <a:prstGeom prst="ellipse">
            <a:avLst/>
          </a:prstGeom>
          <a:noFill/>
        </p:spPr>
      </p:pic>
      <p:pic>
        <p:nvPicPr>
          <p:cNvPr id="13316" name="Picture 4" descr="http://lusana.ru/files/754/573/27.jpg"/>
          <p:cNvPicPr>
            <a:picLocks noChangeAspect="1" noChangeArrowheads="1"/>
          </p:cNvPicPr>
          <p:nvPr/>
        </p:nvPicPr>
        <p:blipFill>
          <a:blip r:embed="rId4"/>
          <a:srcRect r="55497" b="19767"/>
          <a:stretch>
            <a:fillRect/>
          </a:stretch>
        </p:blipFill>
        <p:spPr bwMode="auto">
          <a:xfrm>
            <a:off x="3428992" y="3357562"/>
            <a:ext cx="2428892" cy="3286148"/>
          </a:xfrm>
          <a:prstGeom prst="ellipse">
            <a:avLst/>
          </a:prstGeom>
          <a:noFill/>
        </p:spPr>
      </p:pic>
      <p:pic>
        <p:nvPicPr>
          <p:cNvPr id="13318" name="Picture 6" descr="http://www.diclib.com/Russian_BSE/02558046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500438"/>
            <a:ext cx="2214578" cy="305459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Толстой был буквально влюблен в пьесы А. Н. Островского. «Доходное место» Лев Николаевич считал идеалом современной обличительной комедии. Кстати, Островский был одним из немногих, с кем Толстой был на «ты». 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«Он мне нравился своей простотой, русским складом жизни, серьезностью и большим дарованием. Он был самобытный, оригинальный человек, ни у кого не заискивал, даже в литературном мире».</a:t>
            </a:r>
          </a:p>
          <a:p>
            <a:r>
              <a:rPr lang="ru-RU" dirty="0" smtClean="0">
                <a:latin typeface="Bookman Old Style" pitchFamily="18" charset="0"/>
              </a:rPr>
              <a:t>Может быть, в первую очередь именно общение с А. Н. Островским подтолкнуло Толстого к драматургии, в которой он искал свой идеал — возможность единения людей в общем Духовном пространстве, в единомыслии и поиске истины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https://pbs.twimg.com/media/CzYNMyhXcAAcXu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753490"/>
            <a:ext cx="4819623" cy="2904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214422"/>
            <a:ext cx="6786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itchFamily="18" charset="0"/>
                <a:hlinkClick r:id="rId3"/>
              </a:rPr>
              <a:t>Заражённое семейство</a:t>
            </a:r>
            <a:r>
              <a:rPr lang="ru-RU" b="1" dirty="0" smtClean="0">
                <a:latin typeface="Bookman Old Style" pitchFamily="18" charset="0"/>
              </a:rPr>
              <a:t> (1864)</a:t>
            </a:r>
          </a:p>
          <a:p>
            <a:r>
              <a:rPr lang="ru-RU" b="1" dirty="0" smtClean="0">
                <a:latin typeface="Bookman Old Style" pitchFamily="18" charset="0"/>
                <a:hlinkClick r:id="rId4"/>
              </a:rPr>
              <a:t>Нигилист</a:t>
            </a:r>
            <a:r>
              <a:rPr lang="ru-RU" b="1" dirty="0" smtClean="0">
                <a:latin typeface="Bookman Old Style" pitchFamily="18" charset="0"/>
              </a:rPr>
              <a:t> (1866)</a:t>
            </a:r>
          </a:p>
          <a:p>
            <a:r>
              <a:rPr lang="ru-RU" b="1" dirty="0" smtClean="0">
                <a:latin typeface="Bookman Old Style" pitchFamily="18" charset="0"/>
                <a:hlinkClick r:id="rId5"/>
              </a:rPr>
              <a:t>Власть тьмы, или Коготок увяз, всей птичке пропасть</a:t>
            </a:r>
            <a:r>
              <a:rPr lang="ru-RU" b="1" dirty="0" smtClean="0">
                <a:latin typeface="Bookman Old Style" pitchFamily="18" charset="0"/>
              </a:rPr>
              <a:t> (1886)</a:t>
            </a:r>
          </a:p>
          <a:p>
            <a:r>
              <a:rPr lang="ru-RU" b="1" dirty="0" smtClean="0">
                <a:latin typeface="Bookman Old Style" pitchFamily="18" charset="0"/>
                <a:hlinkClick r:id="rId6"/>
              </a:rPr>
              <a:t>Драматическая обработка легенды об </a:t>
            </a:r>
            <a:r>
              <a:rPr lang="ru-RU" b="1" dirty="0" err="1" smtClean="0">
                <a:latin typeface="Bookman Old Style" pitchFamily="18" charset="0"/>
                <a:hlinkClick r:id="rId6"/>
              </a:rPr>
              <a:t>Аггее</a:t>
            </a:r>
            <a:r>
              <a:rPr lang="ru-RU" b="1" dirty="0" smtClean="0">
                <a:latin typeface="Bookman Old Style" pitchFamily="18" charset="0"/>
              </a:rPr>
              <a:t> (1886)</a:t>
            </a:r>
          </a:p>
          <a:p>
            <a:r>
              <a:rPr lang="ru-RU" b="1" dirty="0" smtClean="0">
                <a:latin typeface="Bookman Old Style" pitchFamily="18" charset="0"/>
                <a:hlinkClick r:id="rId7"/>
              </a:rPr>
              <a:t>Первый винокур, или Как чертенок краюшку заслужил</a:t>
            </a:r>
            <a:r>
              <a:rPr lang="ru-RU" b="1" dirty="0" smtClean="0">
                <a:latin typeface="Bookman Old Style" pitchFamily="18" charset="0"/>
              </a:rPr>
              <a:t> (1886)</a:t>
            </a:r>
          </a:p>
          <a:p>
            <a:r>
              <a:rPr lang="ru-RU" b="1" dirty="0" smtClean="0">
                <a:latin typeface="Bookman Old Style" pitchFamily="18" charset="0"/>
                <a:hlinkClick r:id="rId8"/>
              </a:rPr>
              <a:t>Плоды просвещения</a:t>
            </a:r>
            <a:r>
              <a:rPr lang="ru-RU" b="1" dirty="0" smtClean="0">
                <a:latin typeface="Bookman Old Style" pitchFamily="18" charset="0"/>
              </a:rPr>
              <a:t> (1890)</a:t>
            </a:r>
          </a:p>
          <a:p>
            <a:r>
              <a:rPr lang="ru-RU" b="1" dirty="0" smtClean="0">
                <a:latin typeface="Bookman Old Style" pitchFamily="18" charset="0"/>
                <a:hlinkClick r:id="rId9"/>
              </a:rPr>
              <a:t>Пётр Хлебник</a:t>
            </a:r>
            <a:r>
              <a:rPr lang="ru-RU" b="1" dirty="0" smtClean="0">
                <a:latin typeface="Bookman Old Style" pitchFamily="18" charset="0"/>
              </a:rPr>
              <a:t> (1894)</a:t>
            </a:r>
          </a:p>
          <a:p>
            <a:r>
              <a:rPr lang="ru-RU" b="1" dirty="0" smtClean="0">
                <a:latin typeface="Bookman Old Style" pitchFamily="18" charset="0"/>
                <a:hlinkClick r:id="rId10"/>
              </a:rPr>
              <a:t>Живой труп</a:t>
            </a:r>
            <a:r>
              <a:rPr lang="ru-RU" b="1" dirty="0" smtClean="0">
                <a:latin typeface="Bookman Old Style" pitchFamily="18" charset="0"/>
              </a:rPr>
              <a:t> (1900)</a:t>
            </a:r>
          </a:p>
          <a:p>
            <a:r>
              <a:rPr lang="ru-RU" b="1" dirty="0" smtClean="0">
                <a:latin typeface="Bookman Old Style" pitchFamily="18" charset="0"/>
                <a:hlinkClick r:id="rId11"/>
              </a:rPr>
              <a:t>И свет во тьме светит</a:t>
            </a:r>
            <a:r>
              <a:rPr lang="ru-RU" b="1" dirty="0" smtClean="0">
                <a:latin typeface="Bookman Old Style" pitchFamily="18" charset="0"/>
              </a:rPr>
              <a:t> (1890—1900)</a:t>
            </a:r>
          </a:p>
          <a:p>
            <a:r>
              <a:rPr lang="ru-RU" b="1" dirty="0" smtClean="0">
                <a:latin typeface="Bookman Old Style" pitchFamily="18" charset="0"/>
                <a:hlinkClick r:id="rId12"/>
              </a:rPr>
              <a:t>От ней все качества</a:t>
            </a:r>
            <a:r>
              <a:rPr lang="ru-RU" b="1" dirty="0" smtClean="0">
                <a:latin typeface="Bookman Old Style" pitchFamily="18" charset="0"/>
              </a:rPr>
              <a:t> (1910)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642918"/>
            <a:ext cx="4660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ПЬЕСЫ Л.Н.ТОЛСТОГО</a:t>
            </a:r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10242" name="Picture 2" descr="http://static.ozone.ru/multimedia/books_covers/100591818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72396" y="214290"/>
            <a:ext cx="1352189" cy="2103406"/>
          </a:xfrm>
          <a:prstGeom prst="rect">
            <a:avLst/>
          </a:prstGeom>
          <a:noFill/>
        </p:spPr>
      </p:pic>
      <p:pic>
        <p:nvPicPr>
          <p:cNvPr id="10244" name="Picture 4" descr="http://vozone.ru/image.jpg?dir=multimedia/1005223219.jpg"/>
          <p:cNvPicPr>
            <a:picLocks noChangeAspect="1" noChangeArrowheads="1"/>
          </p:cNvPicPr>
          <p:nvPr/>
        </p:nvPicPr>
        <p:blipFill>
          <a:blip r:embed="rId14"/>
          <a:srcRect b="5814"/>
          <a:stretch>
            <a:fillRect/>
          </a:stretch>
        </p:blipFill>
        <p:spPr bwMode="auto">
          <a:xfrm>
            <a:off x="7143768" y="2428868"/>
            <a:ext cx="1271568" cy="1967950"/>
          </a:xfrm>
          <a:prstGeom prst="rect">
            <a:avLst/>
          </a:prstGeom>
          <a:noFill/>
        </p:spPr>
      </p:pic>
      <p:pic>
        <p:nvPicPr>
          <p:cNvPr id="10246" name="Picture 6" descr="https://knigirossii.ru/pictures/2/41/3213912_sbig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4821532"/>
            <a:ext cx="1285884" cy="2036468"/>
          </a:xfrm>
          <a:prstGeom prst="rect">
            <a:avLst/>
          </a:prstGeom>
          <a:noFill/>
        </p:spPr>
      </p:pic>
      <p:pic>
        <p:nvPicPr>
          <p:cNvPr id="10248" name="Picture 8" descr="http://skupiknigi.ru/image/Small/multimedia/books_covers/100519530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44" y="4714884"/>
            <a:ext cx="1228938" cy="1928826"/>
          </a:xfrm>
          <a:prstGeom prst="rect">
            <a:avLst/>
          </a:prstGeom>
          <a:noFill/>
        </p:spPr>
      </p:pic>
      <p:pic>
        <p:nvPicPr>
          <p:cNvPr id="10250" name="Picture 10" descr="https://www.litres.ru/static/bookimages/19/36/67/19366795.bin.dir/19366795.cover_max150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28794" y="4643446"/>
            <a:ext cx="1244991" cy="1957533"/>
          </a:xfrm>
          <a:prstGeom prst="rect">
            <a:avLst/>
          </a:prstGeom>
          <a:noFill/>
        </p:spPr>
      </p:pic>
      <p:pic>
        <p:nvPicPr>
          <p:cNvPr id="10252" name="Picture 12" descr="https://kbimages1-a.akamaihd.net/e4dca5e3-a42f-4ef0-9ade-704e3bbfbe34/353/569/90/False/vlast-t-my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43570" y="4643446"/>
            <a:ext cx="1290623" cy="1945075"/>
          </a:xfrm>
          <a:prstGeom prst="rect">
            <a:avLst/>
          </a:prstGeom>
          <a:noFill/>
        </p:spPr>
      </p:pic>
      <p:sp>
        <p:nvSpPr>
          <p:cNvPr id="10254" name="AutoShape 14" descr="https://bazarknig.ru/covers/normal/58/5762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6" name="AutoShape 16" descr="https://bazarknig.ru/covers/normal/58/5762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7" name="Picture 17" descr="C:\Users\91\Desktop\576234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572396" y="4786322"/>
            <a:ext cx="1262057" cy="189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714356"/>
            <a:ext cx="67866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В пьесе впервые у Толстого звучит чрезвычайно важная  тема, которая впоследствии выльется в романе «Воскресение» в отточенную, острую, словно клинок, мысль: высшее общество заражено виной перед народом, и вину эту необходимо искупить. Пьеса  стала первой из завершенных пьес Толстого, но,  Толстой все же не сумел придать ей яркую театральную форму: назидательность, отсутствие внятно выраженного идеала, «указующий перст» — все это утяжеляло произведение, лишало его сценичности, необходимой для театра динамичности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14290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«ЗАРАЖЕННОЕ СЕМЕЙСТВО»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9218" name="Picture 2" descr="https://readanywhere.ru/CoverPage/Get/67079?maxWidth=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85728"/>
            <a:ext cx="1905000" cy="2762251"/>
          </a:xfrm>
          <a:prstGeom prst="rect">
            <a:avLst/>
          </a:prstGeom>
          <a:noFill/>
        </p:spPr>
      </p:pic>
      <p:pic>
        <p:nvPicPr>
          <p:cNvPr id="9220" name="Picture 4" descr="http://www.teatr-tolstogo.ru/uploads/images/gallery/zs-1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4071966" cy="271658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3438" y="4214818"/>
            <a:ext cx="4286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Липецкий государственный академический театр драмы им. Л.Н. Толстого                                                                          30 апреля   2008                                              Режиссер  Андрей Абросимов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892" y="3244334"/>
            <a:ext cx="4112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 рамках фестиваля "Толстой </a:t>
            </a:r>
            <a:r>
              <a:rPr lang="ru-RU" dirty="0" err="1" smtClean="0"/>
              <a:t>Weekend</a:t>
            </a:r>
            <a:r>
              <a:rPr lang="ru-RU" dirty="0" smtClean="0"/>
              <a:t>".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gulaytour.ru/wp-content/uploads/2017/10/1328976912-2-1024x768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-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714356"/>
            <a:ext cx="65008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В 1884 году Толстой начинает работать над пьесой «Петр Хлебник», в которой  хотел переложить для театра  житие Петра Мытаря, который вел жизнь грешную и праздную, а потом прозрел, роздал имение нищим и стал жить по-иному. И этой пьесе не суждено было быть завершенной. План и наброски ее Лев Николаевич вложил  в книгу и — забыл об этом. Спустя десять лет в Ясной Поляне затеивался народный спектакль, Лев Николаевич продиктовал дочери подробный конспект, позволявший широко импровизировать пьесу, но спектакль так и не состоялся, а первоначальные наброски «Петра Хлебника» были обнаружены лишь в 1914 году…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«Петр Хлебник</a:t>
            </a:r>
            <a:r>
              <a:rPr lang="ru-RU" dirty="0" smtClean="0">
                <a:latin typeface="Bookman Old Style" pitchFamily="18" charset="0"/>
              </a:rPr>
              <a:t>»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8194" name="Picture 2" descr="https://bidspirit-images.global.ssl.fastly.net/knigrazval/cloned-images/120303/1/a_ignore_q_80_w_1000_c_limit_1.jpg"/>
          <p:cNvPicPr>
            <a:picLocks noChangeAspect="1" noChangeArrowheads="1"/>
          </p:cNvPicPr>
          <p:nvPr/>
        </p:nvPicPr>
        <p:blipFill>
          <a:blip r:embed="rId3" cstate="print"/>
          <a:srcRect l="4023" t="2500" r="4906" b="5000"/>
          <a:stretch>
            <a:fillRect/>
          </a:stretch>
        </p:blipFill>
        <p:spPr bwMode="auto">
          <a:xfrm>
            <a:off x="6858016" y="357166"/>
            <a:ext cx="2000232" cy="2643163"/>
          </a:xfrm>
          <a:prstGeom prst="rect">
            <a:avLst/>
          </a:prstGeom>
          <a:noFill/>
        </p:spPr>
      </p:pic>
      <p:pic>
        <p:nvPicPr>
          <p:cNvPr id="8196" name="Picture 4" descr="https://afisha.allelets.ru/data/images/pages/8170/1280x/6811002c5fb3c7f31fbc4783c517da70cfa2bc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708" y="4486649"/>
            <a:ext cx="3580349" cy="21482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4500570"/>
            <a:ext cx="4108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Елецкий драматический театр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 «Бенефис» эскиз спектакля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18 апреля 2018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Режиссёр: Александр </a:t>
            </a:r>
            <a:r>
              <a:rPr lang="ru-RU" b="1" dirty="0" err="1" smtClean="0">
                <a:latin typeface="Bookman Old Style" pitchFamily="18" charset="0"/>
              </a:rPr>
              <a:t>Баркар</a:t>
            </a:r>
            <a:r>
              <a:rPr lang="ru-RU" dirty="0" smtClean="0"/>
              <a:t> в </a:t>
            </a:r>
            <a:r>
              <a:rPr lang="ru-RU" b="1" dirty="0" smtClean="0">
                <a:latin typeface="Bookman Old Style" pitchFamily="18" charset="0"/>
              </a:rPr>
              <a:t>рамках фестиваля "Толстой </a:t>
            </a:r>
            <a:r>
              <a:rPr lang="ru-RU" b="1" dirty="0" err="1" smtClean="0">
                <a:latin typeface="Bookman Old Style" pitchFamily="18" charset="0"/>
              </a:rPr>
              <a:t>Weekend</a:t>
            </a:r>
            <a:r>
              <a:rPr lang="ru-RU" b="1" dirty="0" smtClean="0">
                <a:latin typeface="Bookman Old Style" pitchFamily="18" charset="0"/>
              </a:rPr>
              <a:t>". 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1068</Words>
  <PresentationFormat>Экран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kabinet_91</dc:creator>
  <cp:lastModifiedBy>91</cp:lastModifiedBy>
  <cp:revision>6</cp:revision>
  <dcterms:created xsi:type="dcterms:W3CDTF">2018-08-16T08:53:43Z</dcterms:created>
  <dcterms:modified xsi:type="dcterms:W3CDTF">2018-09-06T11:00:10Z</dcterms:modified>
</cp:coreProperties>
</file>