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7" r:id="rId6"/>
    <p:sldId id="26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2098" y="-58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CFE75-728C-4635-AC22-313024ACA8AE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1F843-3F28-420D-BD2D-D15DC1F5B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1F843-3F28-420D-BD2D-D15DC1F5B21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afisha.ru/people/rustem-hakimov-267007/" TargetMode="Externa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afisha.ru/msk/theatre/teatralnaya-laboratoriya-kuk-lab-na-smolenskoy-15926115/" TargetMode="Externa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vakhtangov.ru/person/natalya-kovaleva/" TargetMode="Externa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kadet39.ru/wp-content/uploads/0/b/d/0bd47eae93fb0d692e207ff64c7fca6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7" descr="C:\Users\91\Desktop\оформление\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3174998" cy="1155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-357222" y="157161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  <a:t>Театр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  <a:t>«Свободное пространство»  преподавателям литературы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6211669"/>
            <a:ext cx="4572000" cy="70788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К 95-летию со дня рождения </a:t>
            </a:r>
            <a:r>
              <a:rPr lang="ru-RU" sz="20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Чингиза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Айтматова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21115892">
            <a:off x="298672" y="4757051"/>
            <a:ext cx="5886548" cy="132343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УТВЕРЖДАЯ ПРАВО</a:t>
            </a:r>
          </a:p>
          <a:p>
            <a:pPr fontAlgn="base"/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НА СЧАСТЬЕ</a:t>
            </a:r>
            <a:endParaRPr lang="ru-RU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2750572_214-p-fon-dlya-prezentatsii-goluboi-nezhnii-odno-2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https://sahne.ru/images/uploads/ckeditor/jpg/60181a98043b9_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7166"/>
            <a:ext cx="3317833" cy="2027196"/>
          </a:xfrm>
          <a:prstGeom prst="rect">
            <a:avLst/>
          </a:prstGeom>
          <a:noFill/>
        </p:spPr>
      </p:pic>
      <p:pic>
        <p:nvPicPr>
          <p:cNvPr id="4100" name="Picture 4" descr="https://sahne.ru/images/uploads/ckeditor/jpg/60181a4e0e958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4143380"/>
            <a:ext cx="4575351" cy="247755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2643182"/>
            <a:ext cx="421484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«</a:t>
            </a:r>
            <a:r>
              <a:rPr lang="ru-RU" b="1" dirty="0" err="1" smtClean="0">
                <a:latin typeface="Bookman Old Style" pitchFamily="18" charset="0"/>
              </a:rPr>
              <a:t>Джамиля</a:t>
            </a:r>
            <a:r>
              <a:rPr lang="ru-RU" b="1" dirty="0" smtClean="0">
                <a:latin typeface="Bookman Old Style" pitchFamily="18" charset="0"/>
              </a:rPr>
              <a:t>» </a:t>
            </a:r>
            <a:r>
              <a:rPr lang="ru-RU" b="1" dirty="0" smtClean="0"/>
              <a:t>–</a:t>
            </a:r>
            <a:r>
              <a:rPr lang="ru-RU" dirty="0" smtClean="0"/>
              <a:t> </a:t>
            </a:r>
            <a:r>
              <a:rPr lang="ru-RU" b="1" dirty="0" smtClean="0">
                <a:latin typeface="Bookman Old Style" pitchFamily="18" charset="0"/>
              </a:rPr>
              <a:t>одна из первых повестей </a:t>
            </a:r>
            <a:r>
              <a:rPr lang="ru-RU" b="1" dirty="0" err="1" smtClean="0">
                <a:latin typeface="Bookman Old Style" pitchFamily="18" charset="0"/>
              </a:rPr>
              <a:t>Чингиза</a:t>
            </a:r>
            <a:r>
              <a:rPr lang="ru-RU" b="1" dirty="0" smtClean="0">
                <a:latin typeface="Bookman Old Style" pitchFamily="18" charset="0"/>
              </a:rPr>
              <a:t> Айтматова, сделавшая ему имя, была и продолжает оставаться «одной из самых красивых историй о любви», как называл ее переводчик на французский язык Луи Арагон. В «</a:t>
            </a:r>
            <a:r>
              <a:rPr lang="ru-RU" b="1" dirty="0" err="1" smtClean="0">
                <a:latin typeface="Bookman Old Style" pitchFamily="18" charset="0"/>
              </a:rPr>
              <a:t>Джамиле</a:t>
            </a:r>
            <a:r>
              <a:rPr lang="ru-RU" b="1" dirty="0" smtClean="0">
                <a:latin typeface="Bookman Old Style" pitchFamily="18" charset="0"/>
              </a:rPr>
              <a:t>» ярко и выпукло заявлена еще одна остро звучащая сегодня тема. Тема домашнего насилия, </a:t>
            </a:r>
            <a:r>
              <a:rPr lang="ru-RU" b="1" dirty="0" err="1" smtClean="0">
                <a:latin typeface="Bookman Old Style" pitchFamily="18" charset="0"/>
              </a:rPr>
              <a:t>абьюза</a:t>
            </a:r>
            <a:r>
              <a:rPr lang="ru-RU" b="1" dirty="0" smtClean="0">
                <a:latin typeface="Bookman Old Style" pitchFamily="18" charset="0"/>
              </a:rPr>
              <a:t>.   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14810" y="214290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«</a:t>
            </a:r>
            <a:r>
              <a:rPr lang="ru-RU" b="1" dirty="0" err="1" smtClean="0">
                <a:latin typeface="Bookman Old Style" pitchFamily="18" charset="0"/>
              </a:rPr>
              <a:t>Джамиля</a:t>
            </a:r>
            <a:r>
              <a:rPr lang="ru-RU" b="1" dirty="0" smtClean="0">
                <a:latin typeface="Bookman Old Style" pitchFamily="18" charset="0"/>
              </a:rPr>
              <a:t>»</a:t>
            </a:r>
          </a:p>
          <a:p>
            <a:pPr algn="ctr"/>
            <a:endParaRPr lang="ru-RU" b="1" dirty="0" smtClean="0">
              <a:latin typeface="Bookman Old Style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33CC"/>
                </a:solidFill>
                <a:latin typeface="Bookman Old Style" pitchFamily="18" charset="0"/>
              </a:rPr>
              <a:t>МЕНЗЕЛИНСКИЙ ГОСУДАРСТВЕННЫЙ ТАТАРСКИЙ ДРАМАТИЧЕСКИЙ ТЕАТР ИМЕНИ САБИРА АМУТБАЕВА</a:t>
            </a:r>
          </a:p>
          <a:p>
            <a:pPr algn="ctr"/>
            <a:r>
              <a:rPr lang="ru-RU" b="1" dirty="0" smtClean="0">
                <a:latin typeface="Bookman Old Style" pitchFamily="18" charset="0"/>
              </a:rPr>
              <a:t>Режиссер  Тимур </a:t>
            </a:r>
            <a:r>
              <a:rPr lang="ru-RU" b="1" dirty="0" err="1" smtClean="0">
                <a:latin typeface="Bookman Old Style" pitchFamily="18" charset="0"/>
              </a:rPr>
              <a:t>Кулов</a:t>
            </a:r>
            <a:r>
              <a:rPr lang="ru-RU" b="1" dirty="0" smtClean="0">
                <a:latin typeface="Bookman Old Style" pitchFamily="18" charset="0"/>
              </a:rPr>
              <a:t>  </a:t>
            </a:r>
            <a:endParaRPr lang="en-US" b="1" dirty="0" smtClean="0">
              <a:latin typeface="Bookman Old Style" pitchFamily="18" charset="0"/>
            </a:endParaRPr>
          </a:p>
          <a:p>
            <a:pPr algn="ctr"/>
            <a:endParaRPr lang="ru-RU" b="1" dirty="0" smtClean="0">
              <a:latin typeface="Bookman Old Style" pitchFamily="18" charset="0"/>
            </a:endParaRPr>
          </a:p>
          <a:p>
            <a:pPr algn="ctr"/>
            <a:r>
              <a:rPr lang="ru-RU" b="1" dirty="0" smtClean="0">
                <a:latin typeface="Bookman Old Style" pitchFamily="18" charset="0"/>
              </a:rPr>
              <a:t> </a:t>
            </a:r>
            <a:endParaRPr lang="ru-RU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2750572_214-p-fon-dlya-prezentatsii-goluboi-nezhnii-odno-2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Пегий пёс, бегущий краем мор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00042"/>
            <a:ext cx="3543300" cy="50101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14810" y="21429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«Пегий пёс, бегущий краем моря»</a:t>
            </a:r>
          </a:p>
          <a:p>
            <a:pPr algn="ctr"/>
            <a:endParaRPr lang="ru-RU" b="1" dirty="0" smtClean="0">
              <a:latin typeface="Bookman Old Style" pitchFamily="18" charset="0"/>
            </a:endParaRPr>
          </a:p>
          <a:p>
            <a:pPr algn="ctr"/>
            <a:r>
              <a:rPr lang="ru-RU" b="1" dirty="0" smtClean="0">
                <a:latin typeface="Bookman Old Style" pitchFamily="18" charset="0"/>
              </a:rPr>
              <a:t> </a:t>
            </a:r>
            <a:r>
              <a:rPr lang="ru-RU" b="1" dirty="0" smtClean="0">
                <a:solidFill>
                  <a:srgbClr val="0033CC"/>
                </a:solidFill>
                <a:latin typeface="Bookman Old Style" pitchFamily="18" charset="0"/>
              </a:rPr>
              <a:t>Русский театр драмы </a:t>
            </a:r>
          </a:p>
          <a:p>
            <a:pPr algn="ctr"/>
            <a:r>
              <a:rPr lang="ru-RU" b="1" dirty="0" smtClean="0">
                <a:solidFill>
                  <a:srgbClr val="0033CC"/>
                </a:solidFill>
                <a:latin typeface="Bookman Old Style" pitchFamily="18" charset="0"/>
              </a:rPr>
              <a:t>им. Ч. Айтматова</a:t>
            </a:r>
            <a:endParaRPr lang="ru-RU" sz="1400" b="1" dirty="0" smtClean="0">
              <a:solidFill>
                <a:srgbClr val="0033CC"/>
              </a:solidFill>
              <a:latin typeface="Bookman Old Style" pitchFamily="18" charset="0"/>
            </a:endParaRPr>
          </a:p>
          <a:p>
            <a:pPr algn="ctr"/>
            <a:r>
              <a:rPr lang="ru-RU" b="1" dirty="0" smtClean="0">
                <a:latin typeface="Bookman Old Style" pitchFamily="18" charset="0"/>
              </a:rPr>
              <a:t>Режиссер  Игорь Седин </a:t>
            </a:r>
            <a:endParaRPr lang="en-US" b="1" dirty="0" smtClean="0">
              <a:latin typeface="Bookman Old Style" pitchFamily="18" charset="0"/>
            </a:endParaRPr>
          </a:p>
          <a:p>
            <a:pPr algn="ctr"/>
            <a:endParaRPr lang="ru-RU" b="1" dirty="0" smtClean="0">
              <a:latin typeface="Bookman Old Style" pitchFamily="18" charset="0"/>
            </a:endParaRPr>
          </a:p>
          <a:p>
            <a:pPr algn="ctr"/>
            <a:r>
              <a:rPr lang="ru-RU" b="1" dirty="0" smtClean="0">
                <a:latin typeface="Bookman Old Style" pitchFamily="18" charset="0"/>
              </a:rPr>
              <a:t> 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43372" y="1643050"/>
            <a:ext cx="500062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b="1" dirty="0" smtClean="0">
                <a:latin typeface="Bookman Old Style" pitchFamily="18" charset="0"/>
              </a:rPr>
              <a:t>Спектакль повествует о жизни нивхов, малочисленного народа Севера. В центре одновременно поэтичного и страшного, красивого и жестокого сюжета – 11-летний мальчик </a:t>
            </a:r>
            <a:r>
              <a:rPr lang="ru-RU" b="1" dirty="0" err="1" smtClean="0">
                <a:latin typeface="Bookman Old Style" pitchFamily="18" charset="0"/>
              </a:rPr>
              <a:t>Кириск</a:t>
            </a:r>
            <a:r>
              <a:rPr lang="ru-RU" b="1" dirty="0" smtClean="0">
                <a:latin typeface="Bookman Old Style" pitchFamily="18" charset="0"/>
              </a:rPr>
              <a:t>.  </a:t>
            </a:r>
          </a:p>
          <a:p>
            <a:pPr algn="ctr" fontAlgn="base"/>
            <a:r>
              <a:rPr lang="ru-RU" b="1" dirty="0" smtClean="0">
                <a:latin typeface="Bookman Old Style" pitchFamily="18" charset="0"/>
              </a:rPr>
              <a:t>В сюжете есть всё, о чем обычно пишет Айтматов: природа и место человека в ней, семья и смена поколений, вплетение эпоса,  трагедия и напутствие к продолжению жизни.</a:t>
            </a:r>
          </a:p>
          <a:p>
            <a:pPr algn="ctr" fontAlgn="base"/>
            <a:r>
              <a:rPr lang="ru-RU" b="1" dirty="0" smtClean="0">
                <a:latin typeface="Bookman Old Style" pitchFamily="18" charset="0"/>
              </a:rPr>
              <a:t>Главные герои – символ храбрости, мужества, искренней и безусловной любви.  Этим чувством во всех его проявлениях пронизан сюжет спектакля.</a:t>
            </a:r>
            <a:endParaRPr lang="ru-RU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2750572_214-p-fon-dlya-prezentatsii-goluboi-nezhnii-odno-2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https://kzngo.ru/images/b0803e5567/8393e23c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28604"/>
            <a:ext cx="3214710" cy="2411033"/>
          </a:xfrm>
          <a:prstGeom prst="rect">
            <a:avLst/>
          </a:prstGeom>
          <a:noFill/>
        </p:spPr>
      </p:pic>
      <p:pic>
        <p:nvPicPr>
          <p:cNvPr id="2052" name="Picture 4" descr="https://kzngo.ru/images/b0803e5567/313c801c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3929066"/>
            <a:ext cx="3578185" cy="268363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14810" y="214290"/>
            <a:ext cx="4572000" cy="196977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«И дольше века длится день»</a:t>
            </a:r>
          </a:p>
          <a:p>
            <a:pPr algn="ctr"/>
            <a:endParaRPr lang="ru-RU" b="1" dirty="0" smtClean="0">
              <a:latin typeface="Bookman Old Style" pitchFamily="18" charset="0"/>
            </a:endParaRPr>
          </a:p>
          <a:p>
            <a:pPr algn="ctr"/>
            <a:r>
              <a:rPr lang="ru-RU" b="1" dirty="0" smtClean="0">
                <a:latin typeface="Bookman Old Style" pitchFamily="18" charset="0"/>
              </a:rPr>
              <a:t> </a:t>
            </a:r>
            <a:r>
              <a:rPr lang="ru-RU" b="1" dirty="0" smtClean="0">
                <a:solidFill>
                  <a:srgbClr val="0033CC"/>
                </a:solidFill>
                <a:latin typeface="Bookman Old Style" pitchFamily="18" charset="0"/>
              </a:rPr>
              <a:t>Татарский театр имени </a:t>
            </a:r>
            <a:r>
              <a:rPr lang="ru-RU" b="1" dirty="0" err="1" smtClean="0">
                <a:solidFill>
                  <a:srgbClr val="0033CC"/>
                </a:solidFill>
                <a:latin typeface="Bookman Old Style" pitchFamily="18" charset="0"/>
              </a:rPr>
              <a:t>Камала</a:t>
            </a:r>
            <a:endParaRPr lang="ru-RU" b="1" dirty="0" smtClean="0">
              <a:solidFill>
                <a:srgbClr val="0033CC"/>
              </a:solidFill>
              <a:latin typeface="Bookman Old Style" pitchFamily="18" charset="0"/>
            </a:endParaRPr>
          </a:p>
          <a:p>
            <a:pPr algn="ctr"/>
            <a:endParaRPr lang="ru-RU" sz="1400" b="1" dirty="0" smtClean="0">
              <a:solidFill>
                <a:srgbClr val="0033CC"/>
              </a:solidFill>
              <a:latin typeface="Bookman Old Style" pitchFamily="18" charset="0"/>
            </a:endParaRPr>
          </a:p>
          <a:p>
            <a:pPr algn="ctr"/>
            <a:r>
              <a:rPr lang="ru-RU" b="1" dirty="0" smtClean="0">
                <a:latin typeface="Bookman Old Style" pitchFamily="18" charset="0"/>
              </a:rPr>
              <a:t>Режиссер  </a:t>
            </a:r>
            <a:r>
              <a:rPr lang="ru-RU" b="1" dirty="0" err="1" smtClean="0">
                <a:latin typeface="Bookman Old Style" pitchFamily="18" charset="0"/>
              </a:rPr>
              <a:t>Ильгиз</a:t>
            </a:r>
            <a:r>
              <a:rPr lang="ru-RU" b="1" dirty="0" smtClean="0">
                <a:latin typeface="Bookman Old Style" pitchFamily="18" charset="0"/>
              </a:rPr>
              <a:t> </a:t>
            </a:r>
            <a:r>
              <a:rPr lang="ru-RU" b="1" dirty="0" err="1" smtClean="0">
                <a:latin typeface="Bookman Old Style" pitchFamily="18" charset="0"/>
              </a:rPr>
              <a:t>Зайниев</a:t>
            </a:r>
            <a:endParaRPr lang="en-US" b="1" dirty="0" smtClean="0">
              <a:latin typeface="Bookman Old Style" pitchFamily="18" charset="0"/>
            </a:endParaRPr>
          </a:p>
          <a:p>
            <a:pPr algn="ctr"/>
            <a:endParaRPr lang="ru-RU" b="1" dirty="0" smtClean="0">
              <a:latin typeface="Bookman Old Style" pitchFamily="18" charset="0"/>
            </a:endParaRPr>
          </a:p>
          <a:p>
            <a:pPr algn="ctr"/>
            <a:r>
              <a:rPr lang="ru-RU" b="1" dirty="0" smtClean="0">
                <a:latin typeface="Bookman Old Style" pitchFamily="18" charset="0"/>
              </a:rPr>
              <a:t> 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3286124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«И дольше века длится день…» </a:t>
            </a:r>
            <a:r>
              <a:rPr lang="ru-RU" dirty="0" smtClean="0"/>
              <a:t>–</a:t>
            </a:r>
            <a:r>
              <a:rPr lang="ru-RU" b="1" dirty="0" smtClean="0">
                <a:latin typeface="Bookman Old Style" pitchFamily="18" charset="0"/>
              </a:rPr>
              <a:t> одно из самых значительных произведений </a:t>
            </a:r>
            <a:r>
              <a:rPr lang="ru-RU" b="1" dirty="0" err="1" smtClean="0">
                <a:latin typeface="Bookman Old Style" pitchFamily="18" charset="0"/>
              </a:rPr>
              <a:t>Чингиза</a:t>
            </a:r>
            <a:r>
              <a:rPr lang="ru-RU" b="1" dirty="0" smtClean="0">
                <a:latin typeface="Bookman Old Style" pitchFamily="18" charset="0"/>
              </a:rPr>
              <a:t> Айтматова. Соединение нескольких временных и художественных пластов, сочетание фантастики, притчи и реализма, знаменитая легенда о манкуртах, рассказ о знаменитой белой верблюдице и ее потомке </a:t>
            </a:r>
            <a:r>
              <a:rPr lang="ru-RU" b="1" dirty="0" err="1" smtClean="0">
                <a:latin typeface="Bookman Old Style" pitchFamily="18" charset="0"/>
              </a:rPr>
              <a:t>Каранаре</a:t>
            </a:r>
            <a:r>
              <a:rPr lang="ru-RU" b="1" dirty="0" smtClean="0">
                <a:latin typeface="Bookman Old Style" pitchFamily="18" charset="0"/>
              </a:rPr>
              <a:t> – все это делает роман актуальным и сегодня.</a:t>
            </a:r>
            <a:endParaRPr lang="ru-RU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2750572_214-p-fon-dlya-prezentatsii-goluboi-nezhnii-odno-2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https://img04.rl0.ru/afisha/1086x724q85i/s1.afisha.ru/mediastorage/6a/6a/d770f9fb19d7499ea1d805a36a6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85728"/>
            <a:ext cx="3357586" cy="2238391"/>
          </a:xfrm>
          <a:prstGeom prst="rect">
            <a:avLst/>
          </a:prstGeom>
          <a:noFill/>
        </p:spPr>
      </p:pic>
      <p:pic>
        <p:nvPicPr>
          <p:cNvPr id="1028" name="Picture 4" descr="https://img06.rl0.ru/afisha/1083x724q85i/s5.afisha.ru/mediastorage/2f/12/69b0d62a63ed40d69ee5befb122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643314"/>
            <a:ext cx="4380854" cy="292461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14810" y="21429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«Тополек мой в красной косынке»</a:t>
            </a:r>
          </a:p>
          <a:p>
            <a:pPr algn="ctr"/>
            <a:endParaRPr lang="ru-RU" b="1" dirty="0" smtClean="0">
              <a:latin typeface="Bookman Old Style" pitchFamily="18" charset="0"/>
            </a:endParaRPr>
          </a:p>
          <a:p>
            <a:pPr algn="ctr"/>
            <a:r>
              <a:rPr lang="ru-RU" b="1" dirty="0" smtClean="0">
                <a:solidFill>
                  <a:srgbClr val="0033CC"/>
                </a:solidFill>
                <a:latin typeface="Bookman Old Style" pitchFamily="18" charset="0"/>
              </a:rPr>
              <a:t>Молодежный театр им. </a:t>
            </a:r>
            <a:r>
              <a:rPr lang="ru-RU" b="1" dirty="0" err="1" smtClean="0">
                <a:solidFill>
                  <a:srgbClr val="0033CC"/>
                </a:solidFill>
                <a:latin typeface="Bookman Old Style" pitchFamily="18" charset="0"/>
              </a:rPr>
              <a:t>Мустая</a:t>
            </a:r>
            <a:r>
              <a:rPr lang="ru-RU" b="1" dirty="0" smtClean="0">
                <a:solidFill>
                  <a:srgbClr val="0033CC"/>
                </a:solidFill>
                <a:latin typeface="Bookman Old Style" pitchFamily="18" charset="0"/>
              </a:rPr>
              <a:t> </a:t>
            </a:r>
            <a:r>
              <a:rPr lang="ru-RU" b="1" dirty="0" err="1" smtClean="0">
                <a:solidFill>
                  <a:srgbClr val="0033CC"/>
                </a:solidFill>
                <a:latin typeface="Bookman Old Style" pitchFamily="18" charset="0"/>
              </a:rPr>
              <a:t>Карима</a:t>
            </a:r>
            <a:endParaRPr lang="ru-RU" b="1" dirty="0" smtClean="0">
              <a:solidFill>
                <a:srgbClr val="0033CC"/>
              </a:solidFill>
              <a:latin typeface="Bookman Old Style" pitchFamily="18" charset="0"/>
            </a:endParaRPr>
          </a:p>
          <a:p>
            <a:pPr algn="ctr"/>
            <a:endParaRPr lang="ru-RU" b="1" dirty="0" smtClean="0">
              <a:solidFill>
                <a:srgbClr val="0033CC"/>
              </a:solidFill>
              <a:latin typeface="Bookman Old Style" pitchFamily="18" charset="0"/>
            </a:endParaRPr>
          </a:p>
          <a:p>
            <a:pPr algn="ctr"/>
            <a:r>
              <a:rPr lang="ru-RU" b="1" dirty="0" smtClean="0">
                <a:latin typeface="Bookman Old Style" pitchFamily="18" charset="0"/>
              </a:rPr>
              <a:t>Режиссер  </a:t>
            </a:r>
            <a:r>
              <a:rPr lang="ru-RU" b="1" dirty="0" smtClean="0">
                <a:latin typeface="Bookman Old Style" pitchFamily="18" charset="0"/>
                <a:hlinkClick r:id="rId5"/>
              </a:rPr>
              <a:t> </a:t>
            </a:r>
            <a:r>
              <a:rPr lang="ru-RU" b="1" dirty="0" err="1" smtClean="0">
                <a:latin typeface="Bookman Old Style" pitchFamily="18" charset="0"/>
                <a:hlinkClick r:id="rId5"/>
              </a:rPr>
              <a:t>Рустем</a:t>
            </a:r>
            <a:r>
              <a:rPr lang="ru-RU" b="1" dirty="0" smtClean="0">
                <a:latin typeface="Bookman Old Style" pitchFamily="18" charset="0"/>
                <a:hlinkClick r:id="rId5"/>
              </a:rPr>
              <a:t> Хакимов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b="1" dirty="0" smtClean="0">
              <a:latin typeface="Bookman Old Style" pitchFamily="18" charset="0"/>
            </a:endParaRPr>
          </a:p>
          <a:p>
            <a:pPr algn="ctr"/>
            <a:endParaRPr lang="ru-RU" b="1" dirty="0" smtClean="0">
              <a:latin typeface="Bookman Old Style" pitchFamily="18" charset="0"/>
            </a:endParaRPr>
          </a:p>
          <a:p>
            <a:pPr algn="ctr"/>
            <a:r>
              <a:rPr lang="ru-RU" b="1" dirty="0" smtClean="0">
                <a:latin typeface="Bookman Old Style" pitchFamily="18" charset="0"/>
              </a:rPr>
              <a:t> 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500306"/>
            <a:ext cx="48577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Глубокий смысл вложен в обычную, на первый взгляд, любовную историю. Найдут ли герои силы преодолеть предательство и ложь, сохранят ли чувства или покорятся воле Судьбы? Почему автор </a:t>
            </a:r>
          </a:p>
          <a:p>
            <a:pPr algn="ctr"/>
            <a:r>
              <a:rPr lang="ru-RU" b="1" dirty="0" smtClean="0">
                <a:latin typeface="Bookman Old Style" pitchFamily="18" charset="0"/>
              </a:rPr>
              <a:t>сравнил героиню с топольком — неприхотливым, терпеливым, умеющим в самые сложные времена быть гибким, не ломаться?.. Произведение заставляет задуматься, переосмыслить прожитые годы, признать и пересмотреть совершенные ошибки.</a:t>
            </a:r>
            <a:endParaRPr lang="ru-RU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dilizhans.ucoz.com/_bl/6/914857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25263" cy="2452675"/>
          </a:xfrm>
          <a:prstGeom prst="rect">
            <a:avLst/>
          </a:prstGeom>
          <a:noFill/>
        </p:spPr>
      </p:pic>
      <p:sp>
        <p:nvSpPr>
          <p:cNvPr id="28676" name="AutoShape 4" descr="https://24.kg/files/media/257/2578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8" name="Picture 6" descr="http://teatr-abai.kz/kz/assets/images/dariga-ai/repertuar/ak-kem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0"/>
            <a:ext cx="2300298" cy="3252766"/>
          </a:xfrm>
          <a:prstGeom prst="rect">
            <a:avLst/>
          </a:prstGeom>
          <a:noFill/>
        </p:spPr>
      </p:pic>
      <p:pic>
        <p:nvPicPr>
          <p:cNvPr id="28680" name="Picture 8" descr="https://rznpuppet.ru/upload/resize_cache/dev2fun_opengraph/1f2/700_500_1/xm9ue4btmbrag56dhamuoceojntdef0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85992"/>
            <a:ext cx="4066016" cy="3047988"/>
          </a:xfrm>
          <a:prstGeom prst="rect">
            <a:avLst/>
          </a:prstGeom>
          <a:noFill/>
        </p:spPr>
      </p:pic>
      <p:pic>
        <p:nvPicPr>
          <p:cNvPr id="28684" name="Picture 12" descr="https://www.dvhab.ru/afisha/uploads/events/362/32560_big.jpeg?v=149275915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5" y="3214687"/>
            <a:ext cx="3643313" cy="3643314"/>
          </a:xfrm>
          <a:prstGeom prst="rect">
            <a:avLst/>
          </a:prstGeom>
          <a:noFill/>
        </p:spPr>
      </p:pic>
      <p:pic>
        <p:nvPicPr>
          <p:cNvPr id="28688" name="Picture 16" descr="https://sxodim.com/uploads/shymkent/2018/04/465132-1-745x74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691096"/>
            <a:ext cx="2166904" cy="2166904"/>
          </a:xfrm>
          <a:prstGeom prst="rect">
            <a:avLst/>
          </a:prstGeom>
          <a:noFill/>
        </p:spPr>
      </p:pic>
      <p:pic>
        <p:nvPicPr>
          <p:cNvPr id="28690" name="Picture 18" descr="https://russchooljordan.ru/wp-content/uploads/e/8/2/e82121961daf36d1be9c69bdddf72ace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10320" y="0"/>
            <a:ext cx="2713046" cy="3357562"/>
          </a:xfrm>
          <a:prstGeom prst="rect">
            <a:avLst/>
          </a:prstGeom>
          <a:noFill/>
        </p:spPr>
      </p:pic>
      <p:pic>
        <p:nvPicPr>
          <p:cNvPr id="28692" name="Picture 20" descr="https://st-1.akipress.org/st_gallery/90/1356290.aee50cb89ecda24d2001c22cac5bb95f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43372" y="4572008"/>
            <a:ext cx="3703186" cy="2285992"/>
          </a:xfrm>
          <a:prstGeom prst="rect">
            <a:avLst/>
          </a:prstGeom>
          <a:noFill/>
        </p:spPr>
      </p:pic>
      <p:pic>
        <p:nvPicPr>
          <p:cNvPr id="28686" name="Picture 14" descr="http://litcult.ru/u/dd/sochinenie/591/fot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86314" y="2428868"/>
            <a:ext cx="2786009" cy="2143084"/>
          </a:xfrm>
          <a:prstGeom prst="rect">
            <a:avLst/>
          </a:prstGeom>
          <a:noFill/>
        </p:spPr>
      </p:pic>
      <p:pic>
        <p:nvPicPr>
          <p:cNvPr id="28682" name="Picture 10" descr="https://bashdram.ru/wp-content/uploads/2013/11/pechat-belyj-parohod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26446" y="3292335"/>
            <a:ext cx="2517554" cy="35656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sun9-17.userapi.com/impf/c631428/v631428743/3999/lpgasEtmtLw.jpg?size=604x302&amp;quality=96&amp;sign=be0030562c0f63086666bae60d500963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13" cy="4572008"/>
          </a:xfrm>
          <a:prstGeom prst="rect">
            <a:avLst/>
          </a:prstGeom>
          <a:noFill/>
        </p:spPr>
      </p:pic>
      <p:pic>
        <p:nvPicPr>
          <p:cNvPr id="4" name="Picture 2" descr="https://www.bookvoed.ru/files/1836/32/40/86/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57628"/>
            <a:ext cx="9144000" cy="3000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2750572_214-p-fon-dlya-prezentatsii-goluboi-nezhnii-odno-2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429124" y="142852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u="sng" dirty="0" smtClean="0">
                <a:latin typeface="Bookman Old Style" pitchFamily="18" charset="0"/>
              </a:rPr>
              <a:t>ИМЯ</a:t>
            </a:r>
          </a:p>
          <a:p>
            <a:pPr algn="ctr"/>
            <a:r>
              <a:rPr lang="ru-RU" b="1" dirty="0" err="1" smtClean="0">
                <a:latin typeface="Bookman Old Style" pitchFamily="18" charset="0"/>
              </a:rPr>
              <a:t>Чингиз</a:t>
            </a:r>
            <a:r>
              <a:rPr lang="ru-RU" b="1" dirty="0" smtClean="0">
                <a:latin typeface="Bookman Old Style" pitchFamily="18" charset="0"/>
              </a:rPr>
              <a:t> </a:t>
            </a:r>
            <a:r>
              <a:rPr lang="ru-RU" b="1" dirty="0" err="1" smtClean="0">
                <a:latin typeface="Bookman Old Style" pitchFamily="18" charset="0"/>
              </a:rPr>
              <a:t>Торекулович</a:t>
            </a:r>
            <a:r>
              <a:rPr lang="ru-RU" b="1" dirty="0" smtClean="0">
                <a:latin typeface="Bookman Old Style" pitchFamily="18" charset="0"/>
              </a:rPr>
              <a:t> Айтматов</a:t>
            </a:r>
          </a:p>
          <a:p>
            <a:pPr algn="ctr"/>
            <a:endParaRPr lang="ru-RU" b="1" dirty="0" smtClean="0">
              <a:latin typeface="Bookman Old Style" pitchFamily="18" charset="0"/>
            </a:endParaRPr>
          </a:p>
          <a:p>
            <a:pPr algn="ctr"/>
            <a:r>
              <a:rPr lang="ru-RU" b="1" u="sng" dirty="0" smtClean="0">
                <a:latin typeface="Bookman Old Style" pitchFamily="18" charset="0"/>
              </a:rPr>
              <a:t>РОД ДЕЯТЕЛЬНОСТИ</a:t>
            </a:r>
          </a:p>
          <a:p>
            <a:pPr algn="ctr"/>
            <a:r>
              <a:rPr lang="ru-RU" b="1" dirty="0" smtClean="0">
                <a:latin typeface="Bookman Old Style" pitchFamily="18" charset="0"/>
              </a:rPr>
              <a:t>Писатель, дипломат</a:t>
            </a:r>
          </a:p>
          <a:p>
            <a:pPr algn="ctr"/>
            <a:endParaRPr lang="ru-RU" b="1" dirty="0" smtClean="0">
              <a:latin typeface="Bookman Old Style" pitchFamily="18" charset="0"/>
            </a:endParaRPr>
          </a:p>
          <a:p>
            <a:pPr algn="ctr"/>
            <a:r>
              <a:rPr lang="ru-RU" b="1" u="sng" dirty="0" smtClean="0">
                <a:latin typeface="Bookman Old Style" pitchFamily="18" charset="0"/>
              </a:rPr>
              <a:t>ДАТА РОЖДЕНИЯ</a:t>
            </a:r>
          </a:p>
          <a:p>
            <a:pPr algn="ctr"/>
            <a:r>
              <a:rPr lang="ru-RU" b="1" dirty="0" smtClean="0">
                <a:latin typeface="Bookman Old Style" pitchFamily="18" charset="0"/>
              </a:rPr>
              <a:t>12. 12. 1928</a:t>
            </a:r>
          </a:p>
          <a:p>
            <a:pPr algn="ctr"/>
            <a:endParaRPr lang="ru-RU" b="1" dirty="0" smtClean="0">
              <a:latin typeface="Bookman Old Style" pitchFamily="18" charset="0"/>
            </a:endParaRPr>
          </a:p>
          <a:p>
            <a:pPr algn="ctr"/>
            <a:r>
              <a:rPr lang="ru-RU" b="1" u="sng" dirty="0" smtClean="0">
                <a:latin typeface="Bookman Old Style" pitchFamily="18" charset="0"/>
              </a:rPr>
              <a:t>ДАТА СМЕРТИ</a:t>
            </a:r>
          </a:p>
          <a:p>
            <a:pPr algn="ctr"/>
            <a:r>
              <a:rPr lang="ru-RU" b="1" dirty="0" smtClean="0">
                <a:latin typeface="Bookman Old Style" pitchFamily="18" charset="0"/>
              </a:rPr>
              <a:t>10. 6. 2008</a:t>
            </a:r>
          </a:p>
          <a:p>
            <a:pPr algn="ctr"/>
            <a:endParaRPr lang="ru-RU" b="1" dirty="0" smtClean="0">
              <a:latin typeface="Bookman Old Style" pitchFamily="18" charset="0"/>
            </a:endParaRPr>
          </a:p>
          <a:p>
            <a:pPr algn="ctr"/>
            <a:r>
              <a:rPr lang="ru-RU" b="1" u="sng" dirty="0" smtClean="0">
                <a:latin typeface="Bookman Old Style" pitchFamily="18" charset="0"/>
              </a:rPr>
              <a:t>МЕСТО РОЖДЕНИЯ</a:t>
            </a:r>
          </a:p>
          <a:p>
            <a:pPr algn="ctr"/>
            <a:r>
              <a:rPr lang="ru-RU" b="1" dirty="0" smtClean="0">
                <a:latin typeface="Bookman Old Style" pitchFamily="18" charset="0"/>
              </a:rPr>
              <a:t>Село Шекер, </a:t>
            </a:r>
            <a:r>
              <a:rPr lang="ru-RU" b="1" dirty="0" err="1" smtClean="0">
                <a:latin typeface="Bookman Old Style" pitchFamily="18" charset="0"/>
              </a:rPr>
              <a:t>Таласский</a:t>
            </a:r>
            <a:r>
              <a:rPr lang="ru-RU" b="1" dirty="0" smtClean="0">
                <a:latin typeface="Bookman Old Style" pitchFamily="18" charset="0"/>
              </a:rPr>
              <a:t> кантон</a:t>
            </a:r>
          </a:p>
          <a:p>
            <a:pPr algn="ctr"/>
            <a:endParaRPr lang="ru-RU" b="1" dirty="0" smtClean="0">
              <a:latin typeface="Bookman Old Style" pitchFamily="18" charset="0"/>
            </a:endParaRPr>
          </a:p>
          <a:p>
            <a:pPr algn="ctr"/>
            <a:r>
              <a:rPr lang="ru-RU" b="1" u="sng" dirty="0" smtClean="0">
                <a:latin typeface="Bookman Old Style" pitchFamily="18" charset="0"/>
              </a:rPr>
              <a:t>МЕСТО СМЕРТИ</a:t>
            </a:r>
          </a:p>
          <a:p>
            <a:pPr algn="ctr"/>
            <a:r>
              <a:rPr lang="ru-RU" b="1" dirty="0" smtClean="0">
                <a:latin typeface="Bookman Old Style" pitchFamily="18" charset="0"/>
              </a:rPr>
              <a:t>Нюрнберг, Бавария</a:t>
            </a:r>
          </a:p>
          <a:p>
            <a:pPr algn="ctr"/>
            <a:endParaRPr lang="ru-RU" b="1" dirty="0" smtClean="0">
              <a:latin typeface="Bookman Old Style" pitchFamily="18" charset="0"/>
            </a:endParaRPr>
          </a:p>
          <a:p>
            <a:pPr algn="ctr"/>
            <a:r>
              <a:rPr lang="ru-RU" b="1" u="sng" dirty="0" smtClean="0">
                <a:latin typeface="Bookman Old Style" pitchFamily="18" charset="0"/>
              </a:rPr>
              <a:t>ОБРАЗОВАНИЕ</a:t>
            </a:r>
          </a:p>
          <a:p>
            <a:pPr algn="ctr"/>
            <a:r>
              <a:rPr lang="ru-RU" b="1" dirty="0" smtClean="0">
                <a:latin typeface="Bookman Old Style" pitchFamily="18" charset="0"/>
              </a:rPr>
              <a:t>Киргизский сельскохозяйственный институт</a:t>
            </a:r>
          </a:p>
          <a:p>
            <a:endParaRPr lang="ru-RU" dirty="0" smtClean="0"/>
          </a:p>
        </p:txBody>
      </p:sp>
      <p:pic>
        <p:nvPicPr>
          <p:cNvPr id="10242" name="Picture 2" descr="https://st-1.akipress.org/st_runews/.storage/runews31/images/Imeninniki/.thumbs/5bf76b43941ede4893f3f6432fe4211a_0_2500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714620"/>
            <a:ext cx="3810881" cy="3997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2750572_214-p-fon-dlya-prezentatsii-goluboi-nezhnii-odno-2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143372" y="571480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Киргизский и русский писатель. Герой Социалистического труда (1978), Герой Киргизской Республики(1997), народный писатель Киргизской ССР (1968), Академик АН Киргизской ССР (1974), лауреат Ленинской (1963) и трёх Государственных премий СССР (1968, 1977, 1983).</a:t>
            </a:r>
          </a:p>
          <a:p>
            <a:pPr algn="ctr"/>
            <a:r>
              <a:rPr lang="ru-RU" b="1" dirty="0" smtClean="0">
                <a:latin typeface="Bookman Old Style" pitchFamily="18" charset="0"/>
              </a:rPr>
              <a:t>Автор произведений на киргизском и русском языках, произведения которого переведены на 174 языка мира. Общий тираж его книг составляет 80 миллионов. Неоднократный номинант на Нобелевскую премию по литературе.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20" name="Picture 4" descr="https://rubel26.ru/images/2020/12/12/1_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714356"/>
            <a:ext cx="3546487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russchooljordan.ru/wp-content/uploads/6/1/a/61ab0cedb201c8f7ed5f71de418ca6b6.jpeg"/>
          <p:cNvPicPr>
            <a:picLocks noChangeAspect="1" noChangeArrowheads="1"/>
          </p:cNvPicPr>
          <p:nvPr/>
        </p:nvPicPr>
        <p:blipFill>
          <a:blip r:embed="rId2"/>
          <a:srcRect l="20000"/>
          <a:stretch>
            <a:fillRect/>
          </a:stretch>
        </p:blipFill>
        <p:spPr bwMode="auto">
          <a:xfrm>
            <a:off x="2571736" y="1928802"/>
            <a:ext cx="6572264" cy="492919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85728"/>
            <a:ext cx="514350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latin typeface="Bookman Old Style" pitchFamily="18" charset="0"/>
              </a:rPr>
              <a:t>Чингиз</a:t>
            </a:r>
            <a:r>
              <a:rPr lang="ru-RU" b="1" dirty="0" smtClean="0">
                <a:latin typeface="Bookman Old Style" pitchFamily="18" charset="0"/>
              </a:rPr>
              <a:t> Айтматов ничего не писал специально для театра. Но так же, как и в случае с Достоевским, Лесковым, Платоновым, Буниным, его имя уже многие десятилетия не сходит с театральных афиш России и сопредельных государств.</a:t>
            </a:r>
          </a:p>
          <a:p>
            <a:pPr algn="ctr"/>
            <a:r>
              <a:rPr lang="ru-RU" b="1" dirty="0" smtClean="0">
                <a:latin typeface="Bookman Old Style" pitchFamily="18" charset="0"/>
              </a:rPr>
              <a:t>Литературное творчество этого мастера, соединившего в себе киргизские и татарские корни, можно сравнить с большим эпическим полотном, где крупными мазками обозначены главные общечеловеческие ценности. Неслучайно к Айтматову обращались и обращаются режиссеры разной национальной и культурной принадлежности. Постигая эту высоту, каждый из них вычленяет главное, созвучное себе и времени. </a:t>
            </a:r>
            <a:r>
              <a:rPr lang="ru-RU" b="1" dirty="0" err="1" smtClean="0">
                <a:latin typeface="Bookman Old Style" pitchFamily="18" charset="0"/>
              </a:rPr>
              <a:t>Айтматовские</a:t>
            </a:r>
            <a:r>
              <a:rPr lang="ru-RU" b="1" dirty="0" smtClean="0">
                <a:latin typeface="Bookman Old Style" pitchFamily="18" charset="0"/>
              </a:rPr>
              <a:t> герои говорят на киргизском, татарском, башкирском, казахском, хантыйском, русском.</a:t>
            </a:r>
            <a:endParaRPr lang="ru-RU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kilim-lib.ru/wp-content/uploads/2022/12/e-uL4cn1JN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0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sun9-61.userapi.com/impf/c846420/v846420305/14bc24/quD0eINytTU.jpg?size=1024x1024&amp;quality=96&amp;sign=95e9e6676ae23e006be01772ebf2e110&amp;c_uniq_tag=wVtiftiwgfFhrbfg0VDQOEG_iF8VVa3Bcvv9NetqIEk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2750572_214-p-fon-dlya-prezentatsii-goluboi-nezhnii-odno-2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https://sun9-62.userapi.com/impg/n78Rfnkwz7GW9w2OAixWqnkoQ65dJ0327mDjOA/WYvWebBw7Fw.jpg?size=828x506&amp;quality=96&amp;sign=57b3be36195c151f10de1dcb32129a5e&amp;c_uniq_tag=FOHdvqOZd2pkRjgoglo-_Scljn4rYiIhO-CSkm2k8_c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1" y="214290"/>
            <a:ext cx="4442145" cy="2714644"/>
          </a:xfrm>
          <a:prstGeom prst="rect">
            <a:avLst/>
          </a:prstGeom>
          <a:noFill/>
        </p:spPr>
      </p:pic>
      <p:pic>
        <p:nvPicPr>
          <p:cNvPr id="7172" name="Picture 4" descr="Мечта о счастье, любви и сочувствии: спектакль Екатерины Половцевой «Белый пароход»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96868" y="3714752"/>
            <a:ext cx="5132105" cy="288538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000760" y="142852"/>
            <a:ext cx="2287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Bookman Old Style" pitchFamily="18" charset="0"/>
              </a:rPr>
              <a:t>«Белый пароход»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3143248"/>
            <a:ext cx="364333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В спектакле по повести </a:t>
            </a:r>
            <a:r>
              <a:rPr lang="ru-RU" b="1" dirty="0" err="1" smtClean="0">
                <a:latin typeface="Bookman Old Style" pitchFamily="18" charset="0"/>
              </a:rPr>
              <a:t>Чингиза</a:t>
            </a:r>
            <a:r>
              <a:rPr lang="ru-RU" b="1" dirty="0" smtClean="0">
                <a:latin typeface="Bookman Old Style" pitchFamily="18" charset="0"/>
              </a:rPr>
              <a:t> Айтматова все происходит на грани реальности и сказки: травы смеются, облака читают мысли мальчика, людей оберегает Великая </a:t>
            </a:r>
            <a:r>
              <a:rPr lang="ru-RU" b="1" dirty="0" err="1" smtClean="0">
                <a:latin typeface="Bookman Old Style" pitchFamily="18" charset="0"/>
              </a:rPr>
              <a:t>мать-олениха</a:t>
            </a:r>
            <a:r>
              <a:rPr lang="ru-RU" b="1" dirty="0" smtClean="0">
                <a:latin typeface="Bookman Old Style" pitchFamily="18" charset="0"/>
              </a:rPr>
              <a:t>. «Белый пароход» Екатерины </a:t>
            </a:r>
            <a:r>
              <a:rPr lang="ru-RU" b="1" dirty="0" err="1" smtClean="0">
                <a:latin typeface="Bookman Old Style" pitchFamily="18" charset="0"/>
              </a:rPr>
              <a:t>Половцевой</a:t>
            </a:r>
            <a:r>
              <a:rPr lang="ru-RU" b="1" dirty="0" smtClean="0">
                <a:latin typeface="Bookman Old Style" pitchFamily="18" charset="0"/>
              </a:rPr>
              <a:t> тоже сделан на грани: между детским и взрослым, кукольным и актерским спектаклем.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4876" y="57148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 </a:t>
            </a:r>
            <a:r>
              <a:rPr lang="ru-RU" b="1" dirty="0" smtClean="0">
                <a:latin typeface="Bookman Old Style" pitchFamily="18" charset="0"/>
                <a:hlinkClick r:id="rId5"/>
              </a:rPr>
              <a:t>Театральная лаборатория «Кук </a:t>
            </a:r>
            <a:r>
              <a:rPr lang="ru-RU" b="1" dirty="0" err="1" smtClean="0">
                <a:latin typeface="Bookman Old Style" pitchFamily="18" charset="0"/>
                <a:hlinkClick r:id="rId5"/>
              </a:rPr>
              <a:t>Lab</a:t>
            </a:r>
            <a:r>
              <a:rPr lang="ru-RU" b="1" dirty="0" smtClean="0">
                <a:latin typeface="Bookman Old Style" pitchFamily="18" charset="0"/>
                <a:hlinkClick r:id="rId5"/>
              </a:rPr>
              <a:t>» на Смоленской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134569" y="1285860"/>
            <a:ext cx="4009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Bookman Old Style" pitchFamily="18" charset="0"/>
              </a:rPr>
              <a:t>режиссер Екатерина </a:t>
            </a:r>
            <a:r>
              <a:rPr lang="ru-RU" dirty="0" err="1" smtClean="0">
                <a:latin typeface="Bookman Old Style" pitchFamily="18" charset="0"/>
              </a:rPr>
              <a:t>Половцева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2750572_214-p-fon-dlya-prezentatsii-goluboi-nezhnii-odno-2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https://vakhtangov.ru/uploads/2021/12/IMG_9055-1000x6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28604"/>
            <a:ext cx="3861511" cy="2571767"/>
          </a:xfrm>
          <a:prstGeom prst="rect">
            <a:avLst/>
          </a:prstGeom>
          <a:noFill/>
        </p:spPr>
      </p:pic>
      <p:pic>
        <p:nvPicPr>
          <p:cNvPr id="6148" name="Picture 4" descr="https://vakhtangov.ru/uploads/2021/12/68CED7FF-93A8-416A-AB93-F3CB8BE24A84-1000x10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3571876"/>
            <a:ext cx="3071778" cy="307177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385762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Bookman Old Style" pitchFamily="18" charset="0"/>
              </a:rPr>
              <a:t>Две актрисы простыми словами, песнями, языком пластики расскажут непростую историю о силе духа женщин, рядом с которыми мы живем. Представление создано по мотивам одноименной повести. Повесть эта — гимн Женщине, гимн Матери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2066" y="142852"/>
            <a:ext cx="33575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«Материнское поле»</a:t>
            </a:r>
          </a:p>
          <a:p>
            <a:pPr algn="ctr"/>
            <a:endParaRPr lang="ru-RU" b="1" dirty="0" smtClean="0">
              <a:latin typeface="Bookman Old Style" pitchFamily="18" charset="0"/>
            </a:endParaRPr>
          </a:p>
          <a:p>
            <a:pPr algn="ctr"/>
            <a:r>
              <a:rPr lang="ru-RU" b="1" dirty="0" smtClean="0">
                <a:solidFill>
                  <a:srgbClr val="0033CC"/>
                </a:solidFill>
                <a:latin typeface="Bookman Old Style" pitchFamily="18" charset="0"/>
              </a:rPr>
              <a:t>Государственный академический театр им. Вахтангова</a:t>
            </a:r>
          </a:p>
          <a:p>
            <a:pPr algn="ctr"/>
            <a:r>
              <a:rPr lang="ru-RU" b="1" dirty="0" smtClean="0">
                <a:latin typeface="Bookman Old Style" pitchFamily="18" charset="0"/>
              </a:rPr>
              <a:t>Сценическая композиция и постановка </a:t>
            </a:r>
            <a:r>
              <a:rPr lang="ru-RU" b="1" u="sng" dirty="0" smtClean="0">
                <a:latin typeface="Bookman Old Style" pitchFamily="18" charset="0"/>
                <a:hlinkClick r:id="rId5"/>
              </a:rPr>
              <a:t>Наталья Ковалёва</a:t>
            </a:r>
            <a:endParaRPr lang="ru-RU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2750572_214-p-fon-dlya-prezentatsii-goluboi-nezhnii-odno-2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</p:spPr>
      </p:pic>
      <p:pic>
        <p:nvPicPr>
          <p:cNvPr id="5122" name="Picture 2" descr="https://img06.rl0.ru/afisha/1287x724q85i/s4.afisha.ru/mediastorage/5b/a1/e955bd51806342e5a9090705a15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"/>
            <a:ext cx="4214842" cy="2370850"/>
          </a:xfrm>
          <a:prstGeom prst="rect">
            <a:avLst/>
          </a:prstGeom>
          <a:noFill/>
        </p:spPr>
      </p:pic>
      <p:pic>
        <p:nvPicPr>
          <p:cNvPr id="5124" name="Picture 4" descr="https://img08.rl0.ru/afisha/1086x724q85i/s5.afisha.ru/ms/c7Vi0uxnS2-Xob0-F0_9SHDglkz_cP1BCWul_SIDFg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50882" y="3857628"/>
            <a:ext cx="4154986" cy="276751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14876" y="142852"/>
            <a:ext cx="4000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«Плаха»</a:t>
            </a:r>
          </a:p>
          <a:p>
            <a:pPr algn="ctr"/>
            <a:endParaRPr lang="ru-RU" b="1" dirty="0" smtClean="0">
              <a:latin typeface="Bookman Old Style" pitchFamily="18" charset="0"/>
            </a:endParaRPr>
          </a:p>
          <a:p>
            <a:pPr algn="ctr"/>
            <a:r>
              <a:rPr lang="ru-RU" b="1" dirty="0" smtClean="0">
                <a:solidFill>
                  <a:srgbClr val="0033CC"/>
                </a:solidFill>
                <a:latin typeface="Bookman Old Style" pitchFamily="18" charset="0"/>
              </a:rPr>
              <a:t>Московский детский</a:t>
            </a:r>
            <a:br>
              <a:rPr lang="ru-RU" b="1" dirty="0" smtClean="0">
                <a:solidFill>
                  <a:srgbClr val="0033CC"/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rgbClr val="0033CC"/>
                </a:solidFill>
                <a:latin typeface="Bookman Old Style" pitchFamily="18" charset="0"/>
              </a:rPr>
              <a:t>музыкально-драматический</a:t>
            </a:r>
            <a:br>
              <a:rPr lang="ru-RU" b="1" dirty="0" smtClean="0">
                <a:solidFill>
                  <a:srgbClr val="0033CC"/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rgbClr val="0033CC"/>
                </a:solidFill>
                <a:latin typeface="Bookman Old Style" pitchFamily="18" charset="0"/>
              </a:rPr>
              <a:t>театр «ПОКОЛЕНИЕ»</a:t>
            </a:r>
          </a:p>
          <a:p>
            <a:pPr algn="ctr"/>
            <a:r>
              <a:rPr lang="ru-RU" b="1" dirty="0" smtClean="0">
                <a:latin typeface="Bookman Old Style" pitchFamily="18" charset="0"/>
              </a:rPr>
              <a:t>Режиссер Геннадий Чихачёв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643182"/>
            <a:ext cx="44291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Спектакль по одноимённому роману писателя </a:t>
            </a:r>
            <a:r>
              <a:rPr lang="ru-RU" b="1" dirty="0" err="1" smtClean="0">
                <a:latin typeface="Bookman Old Style" pitchFamily="18" charset="0"/>
              </a:rPr>
              <a:t>Чингиза</a:t>
            </a:r>
            <a:r>
              <a:rPr lang="ru-RU" b="1" dirty="0" smtClean="0">
                <a:latin typeface="Bookman Old Style" pitchFamily="18" charset="0"/>
              </a:rPr>
              <a:t> Айтматова. Роману, который охватывает множество проблем современного общества. Моральных, религиозных, социальных, этических.</a:t>
            </a:r>
            <a:br>
              <a:rPr lang="ru-RU" b="1" dirty="0" smtClean="0">
                <a:latin typeface="Bookman Old Style" pitchFamily="18" charset="0"/>
              </a:rPr>
            </a:br>
            <a:r>
              <a:rPr lang="ru-RU" b="1" dirty="0" smtClean="0">
                <a:latin typeface="Bookman Old Style" pitchFamily="18" charset="0"/>
              </a:rPr>
              <a:t> Люди и звери. Одна из тем романа. Тема, которая показалась мне самой сильной в спектакле.</a:t>
            </a:r>
            <a:br>
              <a:rPr lang="ru-RU" b="1" dirty="0" smtClean="0">
                <a:latin typeface="Bookman Old Style" pitchFamily="18" charset="0"/>
              </a:rPr>
            </a:br>
            <a:r>
              <a:rPr lang="ru-RU" b="1" dirty="0" smtClean="0">
                <a:latin typeface="Bookman Old Style" pitchFamily="18" charset="0"/>
              </a:rPr>
              <a:t>Чем люди и звери отличаются друг от друга? Отличаются ли? Ответ очевиден для каждого, пришедшего на "Плаху".</a:t>
            </a:r>
            <a:r>
              <a:rPr lang="ru-RU" dirty="0" smtClean="0">
                <a:latin typeface="Bookman Old Style" pitchFamily="18" charset="0"/>
              </a:rPr>
              <a:t/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 smtClean="0">
                <a:latin typeface="Bookman Old Style" pitchFamily="18" charset="0"/>
              </a:rPr>
              <a:t> </a:t>
            </a:r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624</Words>
  <PresentationFormat>Экран (4:3)</PresentationFormat>
  <Paragraphs>79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27</cp:revision>
  <dcterms:created xsi:type="dcterms:W3CDTF">2023-11-24T09:21:42Z</dcterms:created>
  <dcterms:modified xsi:type="dcterms:W3CDTF">2023-12-12T14:33:21Z</dcterms:modified>
</cp:coreProperties>
</file>