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8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83" r:id="rId15"/>
    <p:sldId id="277" r:id="rId16"/>
    <p:sldId id="279" r:id="rId17"/>
    <p:sldId id="281" r:id="rId18"/>
    <p:sldId id="282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5A7D9-5F48-4BD2-B74F-CDAF1C6C80F4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50E9F-C907-47EB-B020-C562F85AC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68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ЛЕрмонтов\Без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786190"/>
            <a:ext cx="6072198" cy="1184273"/>
          </a:xfrm>
        </p:spPr>
        <p:txBody>
          <a:bodyPr/>
          <a:lstStyle>
            <a:lvl1pPr algn="r">
              <a:defRPr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000636"/>
            <a:ext cx="4643438" cy="85725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8689099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526880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39306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496F4C-93EF-4AB5-B46E-EC94C87835F1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589BC2-AB62-4C29-B2F9-3832F6A70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620117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31976771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41207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5432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71154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4603678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0319541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7052357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ЛЕрмонтов\Безимени-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Bookman Old Style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59024" y="1214422"/>
            <a:ext cx="8784976" cy="1656184"/>
          </a:xfrm>
          <a:effectLst>
            <a:glow rad="101600">
              <a:schemeClr val="bg1"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/>
            </a:r>
            <a:br>
              <a:rPr lang="ru-RU" sz="48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</a:b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Человек 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с улицы Милосердия</a:t>
            </a:r>
          </a:p>
        </p:txBody>
      </p:sp>
      <p:pic>
        <p:nvPicPr>
          <p:cNvPr id="5" name="Picture 7" descr="C:\Users\91\Desktop\оформление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175607" cy="11558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100-летию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 дня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рождения Даниила 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Гранина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    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482" name="Picture 2" descr="https://content.choiz.me/uploads/2017-07/2bd8e9d602dde4872b12a5976df1a9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0976" y="3000372"/>
            <a:ext cx="5793024" cy="38576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 «Свободное пространство»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преподавателям литературы</a:t>
            </a:r>
            <a:r>
              <a:rPr lang="ru-RU" b="1" dirty="0" smtClean="0">
                <a:solidFill>
                  <a:srgbClr val="660066"/>
                </a:solidFill>
                <a:latin typeface="Bookman Old Style" pitchFamily="18" charset="0"/>
              </a:rPr>
              <a:t>.</a:t>
            </a:r>
            <a:endParaRPr lang="ru-RU" b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299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48883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У Гранина значима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и антивоенная проза. В одних случаях она имеет автобиографический подтекст («Пленные», 1964; «Дом на Фонтанке», 1967; «Наш комбат», 1968), в других — опирается на конкретную фактическую основу («Клавдия </a:t>
            </a:r>
            <a:r>
              <a:rPr lang="ru-RU" b="1" dirty="0" err="1">
                <a:solidFill>
                  <a:schemeClr val="bg1"/>
                </a:solidFill>
                <a:latin typeface="Bookman Old Style" pitchFamily="18" charset="0"/>
              </a:rPr>
              <a:t>Вилор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», 1975).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Гранин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настойчиво рассуждает об истоках фашизма, о судьбе русских немцев, больше всех пострадавших в мировых войнах, об уроках этих войн («Прекрасная </a:t>
            </a:r>
            <a:r>
              <a:rPr lang="ru-RU" b="1" dirty="0" err="1">
                <a:solidFill>
                  <a:schemeClr val="bg1"/>
                </a:solidFill>
                <a:latin typeface="Bookman Old Style" pitchFamily="18" charset="0"/>
              </a:rPr>
              <a:t>Ута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», 1967) и неизменно отстаивает мысль о необходимости интернационального сплочения в борьбе за мирное будущее человечества</a:t>
            </a:r>
            <a:r>
              <a:rPr lang="ru-RU" sz="22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218" name="Picture 2" descr="http://fiction-books.ru/img/1018808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4"/>
            <a:ext cx="1928826" cy="3069748"/>
          </a:xfrm>
          <a:prstGeom prst="rect">
            <a:avLst/>
          </a:prstGeom>
          <a:noFill/>
        </p:spPr>
      </p:pic>
      <p:pic>
        <p:nvPicPr>
          <p:cNvPr id="9220" name="Picture 4" descr="http://accessories.mypartnershop.ru/img/1015870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9" y="3643314"/>
            <a:ext cx="1999907" cy="3007378"/>
          </a:xfrm>
          <a:prstGeom prst="rect">
            <a:avLst/>
          </a:prstGeom>
          <a:noFill/>
        </p:spPr>
      </p:pic>
      <p:pic>
        <p:nvPicPr>
          <p:cNvPr id="9222" name="Picture 6" descr="https://avatars.mds.yandex.net/get-marketpic/196766/market_5wE0I-MTbyU7dt5IUpWyOg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00438"/>
            <a:ext cx="2071702" cy="3169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27348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778" y="188640"/>
            <a:ext cx="81828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Говорят, что биография писателя - его книги. Среди написанных Д. А. </a:t>
            </a:r>
            <a:r>
              <a:rPr lang="ru-RU" b="1" dirty="0" err="1">
                <a:solidFill>
                  <a:schemeClr val="bg1"/>
                </a:solidFill>
                <a:latin typeface="Bookman Old Style" pitchFamily="18" charset="0"/>
              </a:rPr>
              <a:t>Граниным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 - романы: "Блокадная книга" (в соавторстве с А. Адамовичем), "Зубр", "Эта странная жизнь". Писателю удалось сказать о ленинградской блокаде то, чего никто не говорил, рассказать о двух великих русских ученых, судьбу которых замалчивали. Среди других произведений - романы "Искатель", "Иду на грозу", "После свадьбы", "Картина", "Бегство в Россию", "Однофамилец", а также публицистические произведения, сценарии, путевые записки.</a:t>
            </a:r>
          </a:p>
        </p:txBody>
      </p:sp>
      <p:pic>
        <p:nvPicPr>
          <p:cNvPr id="8194" name="Picture 2" descr="https://media-cdn.sueddeutsche.de/image/sz.1.3575162/1280x720?v=150410333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94988"/>
            <a:ext cx="6786610" cy="3817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0537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402" y="332656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200" b="1" dirty="0">
                <a:solidFill>
                  <a:schemeClr val="bg1"/>
                </a:solidFill>
                <a:latin typeface="Bookman Old Style" pitchFamily="18" charset="0"/>
              </a:rPr>
              <a:t>Даниил Гранин стал лауреатом Национальной литературной премии «Большая книга». Его роман «Мой лейтенант…» получил первую премию конкурса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36588"/>
            <a:ext cx="393858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Мои документы\Рабочий стол\парки\CQFOzas3nm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268707" cy="3651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32048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106" y="170867"/>
            <a:ext cx="85533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200" b="1" dirty="0">
                <a:solidFill>
                  <a:schemeClr val="bg1"/>
                </a:solidFill>
                <a:latin typeface="Bookman Old Style" pitchFamily="18" charset="0"/>
              </a:rPr>
              <a:t>Д. А. Гранин создал первое в стране Общество милосердия и способствовал развитию этого движения в стране. Даниил Александрович Гранин награжден орденом Андрея Первозванного, двумя орденами Ленина, а также орденами Красного Знамени, Красной Звезды, трудового Красного Знамени, «За заслуги перед Отечеством» III степени, Отечественной войны II степени, Дружбы народов, а также орденом святого благоверного князя Даниила Московского II степени.</a:t>
            </a:r>
          </a:p>
          <a:p>
            <a:pPr indent="354013" algn="just"/>
            <a:endParaRPr lang="ru-RU" sz="2200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static.1tv.ru/uploads/video/material/splash/4/_original/378104_157c247e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54517"/>
            <a:ext cx="5872857" cy="3303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7593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27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Января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2014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 Даниил </a:t>
            </a:r>
            <a:r>
              <a:rPr lang="ru-RU" sz="1600" dirty="0" err="1" smtClean="0">
                <a:solidFill>
                  <a:schemeClr val="bg1"/>
                </a:solidFill>
                <a:latin typeface="Bookman Old Style" pitchFamily="18" charset="0"/>
              </a:rPr>
              <a:t>Гранин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потряс своим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выступлением Бундестаг. Его речь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можно было бы назвать сенсационной, если бы не легковесность этого определения. Тут - другое. Она прозвучала как выстрел. "Убив" собравшихся самым сильным оружием - искренностью. ТАК о величайшей трагедии и величайшем подвиге Великой Отечественной войны с ТАКОЙ трибуны не говорил никто. В Германии "Час памяти" 27 января устраивают уже давно, и обычно он приурочен ко дню освобождения узников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Освенцима. Он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говорил о блокаде так, как помнил ее сам, как понял ее - пережив.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Его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слова о потерях - пропущенная через сердце боль. Цифры - живые. И потому его простые, в общем-то слова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, не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просто звучали - резали по живому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В абсолютной тишине 95-летний писатель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ронял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слова, которые впечатываются в сознание и обжигают </a:t>
            </a:r>
            <a:r>
              <a:rPr lang="ru-RU" sz="1600" dirty="0" err="1" smtClean="0">
                <a:solidFill>
                  <a:schemeClr val="bg1"/>
                </a:solidFill>
                <a:latin typeface="Bookman Old Style" pitchFamily="18" charset="0"/>
              </a:rPr>
              <a:t>хлеще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Bookman Old Style" pitchFamily="18" charset="0"/>
              </a:rPr>
              <a:t>кипятка</a:t>
            </a:r>
            <a:r>
              <a:rPr lang="ru-RU" sz="1600" dirty="0" err="1" smtClean="0">
                <a:solidFill>
                  <a:schemeClr val="bg1"/>
                </a:solidFill>
                <a:latin typeface="Bookman Old Style" pitchFamily="18" charset="0"/>
              </a:rPr>
              <a:t>Гранин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говорил почти час. Не садясь. Как солдат. Он так и сказал в самом начале - я буду говорить не как писатель, а как солдат. И отверг предложенный ему стул. Солдаты - стоят.</a:t>
            </a:r>
            <a:b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Рейхстаг - не дышал.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95-летний писатель взял его - во второй раз.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s://media.professionali.ru/processor/topics/size4/2014/01/28/granin-v-soprovozhdenii-predsedatelja-bundestaga-prezidenta-i-kantslera-f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256"/>
            <a:ext cx="4286280" cy="2412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 algn="just"/>
            <a:r>
              <a:rPr lang="ru-RU" sz="2200" b="1" i="1" dirty="0">
                <a:solidFill>
                  <a:prstClr val="white"/>
                </a:solidFill>
              </a:rPr>
              <a:t>С 2005 года он является Почетным гражданином города Санкт-Петербурга, Почетным членом Российской академии художеств, офицером ордена «За заслуги перед ФРГ». Именем Даниила Гранина названа малая планета Солнечной </a:t>
            </a:r>
            <a:r>
              <a:rPr lang="ru-RU" sz="2200" b="1" i="1" dirty="0" smtClean="0">
                <a:solidFill>
                  <a:prstClr val="white"/>
                </a:solidFill>
              </a:rPr>
              <a:t>системы номер </a:t>
            </a:r>
            <a:r>
              <a:rPr lang="ru-RU" sz="2200" b="1" i="1" dirty="0">
                <a:solidFill>
                  <a:prstClr val="white"/>
                </a:solidFill>
              </a:rPr>
              <a:t>3120 . </a:t>
            </a:r>
            <a:endParaRPr lang="ru-RU" sz="2200" b="1" i="1" dirty="0" smtClean="0">
              <a:solidFill>
                <a:prstClr val="white"/>
              </a:solidFill>
            </a:endParaRPr>
          </a:p>
          <a:p>
            <a:pPr lvl="0" indent="354013" algn="just"/>
            <a:r>
              <a:rPr lang="ru-RU" sz="2200" b="1" i="1" dirty="0" smtClean="0">
                <a:solidFill>
                  <a:prstClr val="white"/>
                </a:solidFill>
              </a:rPr>
              <a:t> </a:t>
            </a:r>
            <a:endParaRPr lang="ru-RU" sz="2200" b="1" i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s://pbs.twimg.com/media/DD7EkumVoAAr01g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5824239" cy="3879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8791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Bookman Old Style" pitchFamily="18" charset="0"/>
              </a:rPr>
              <a:t>СПЕКТАКЛЬ «ЛЕНИНГРАД. МАДОННА. ЛИДА» ПО МОТИВАМ «БЛОКАДНОЙ КНИГИ» ГРАНИНА И </a:t>
            </a:r>
            <a:r>
              <a:rPr lang="ru-RU" b="1" cap="all" dirty="0" smtClean="0">
                <a:solidFill>
                  <a:schemeClr val="bg1"/>
                </a:solidFill>
                <a:latin typeface="Bookman Old Style" pitchFamily="18" charset="0"/>
              </a:rPr>
              <a:t>АДАМОВИЧА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Санкт-петербург</a:t>
            </a:r>
            <a:endParaRPr lang="ru-RU" b="1" cap="all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60" y="3071810"/>
            <a:ext cx="57150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Это очень трогательная и пронзительная история о тяжелейших испытаниях, выпавших на долю ленинградцев, о любви к близким и родному городу, о величии подвига тех людей, которые смогли не просто выжить в то непростое время, но и сохранить веру — в Бога, в людей, в светлое будущее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Спектакль повествует, как частная жизнь обычного человека становится равнозначной житиям и величайшим произведениям мирового искусства. Это уникальная история, основанная на реальных событиях, до глубины души тронула каждого зрителя своей пронзительностью и искренностью.</a:t>
            </a:r>
            <a:endParaRPr lang="ru-RU" sz="1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http://svetznn.com/wp-content/uploads/2015/09/4w_SKyzAwiI-6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81480"/>
            <a:ext cx="3429024" cy="2286016"/>
          </a:xfrm>
          <a:prstGeom prst="rect">
            <a:avLst/>
          </a:prstGeom>
          <a:noFill/>
        </p:spPr>
      </p:pic>
      <p:pic>
        <p:nvPicPr>
          <p:cNvPr id="3076" name="Picture 4" descr="n3EuakWZW2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1"/>
            <a:ext cx="2643174" cy="2714644"/>
          </a:xfrm>
          <a:prstGeom prst="rect">
            <a:avLst/>
          </a:prstGeom>
          <a:noFill/>
        </p:spPr>
      </p:pic>
      <p:pic>
        <p:nvPicPr>
          <p:cNvPr id="3078" name="Picture 6" descr="https://kudago.com/media/images/event/a8/ab/a8ab5181086daf512c5979cf9347b296.png"/>
          <p:cNvPicPr>
            <a:picLocks noChangeAspect="1" noChangeArrowheads="1"/>
          </p:cNvPicPr>
          <p:nvPr/>
        </p:nvPicPr>
        <p:blipFill>
          <a:blip r:embed="rId4"/>
          <a:srcRect l="23438" r="23828"/>
          <a:stretch>
            <a:fillRect/>
          </a:stretch>
        </p:blipFill>
        <p:spPr bwMode="auto">
          <a:xfrm>
            <a:off x="142844" y="214290"/>
            <a:ext cx="2214546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p.userapi.com/c850624/v850624497/53f05/WjF5B8O0j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714512" cy="2425172"/>
          </a:xfrm>
          <a:prstGeom prst="rect">
            <a:avLst/>
          </a:prstGeom>
          <a:noFill/>
        </p:spPr>
      </p:pic>
      <p:pic>
        <p:nvPicPr>
          <p:cNvPr id="35844" name="Picture 4" descr="https://pp.userapi.com/c848528/v848528645/cb4e5/GAs7prZrh7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2068671" cy="1376351"/>
          </a:xfrm>
          <a:prstGeom prst="rect">
            <a:avLst/>
          </a:prstGeom>
          <a:noFill/>
        </p:spPr>
      </p:pic>
      <p:pic>
        <p:nvPicPr>
          <p:cNvPr id="35846" name="Picture 6" descr="https://pp.userapi.com/c851224/v851224497/531c8/q1vWRWs27X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857364"/>
            <a:ext cx="2046235" cy="1357322"/>
          </a:xfrm>
          <a:prstGeom prst="rect">
            <a:avLst/>
          </a:prstGeom>
          <a:noFill/>
        </p:spPr>
      </p:pic>
      <p:pic>
        <p:nvPicPr>
          <p:cNvPr id="35848" name="Picture 8" descr="https://pp.userapi.com/c846322/v846322645/141980/7IcxHqocVs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357562"/>
            <a:ext cx="1998253" cy="2214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Театр "Два крыла" Школа хореографии и сценических искусств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214422"/>
            <a:ext cx="30003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Спектакль "Голоса"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по "Блокадной книге" Алеся Адамовича и Даниила </a:t>
            </a:r>
            <a:r>
              <a:rPr lang="ru-RU" sz="1600" dirty="0" err="1" smtClean="0">
                <a:solidFill>
                  <a:schemeClr val="bg1"/>
                </a:solidFill>
                <a:latin typeface="Bookman Old Style" pitchFamily="18" charset="0"/>
              </a:rPr>
              <a:t>Гранина</a:t>
            </a:r>
            <a:endParaRPr lang="ru-RU" sz="1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26127"/>
            <a:ext cx="66437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Постановка полностью строится на подлинных текстах дневников, писем и воспоминаний жителей блокадного города. Смысловую линию создает дневник Юры Рябинкина — ленинградского школьника.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В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спектакле заняты актеры театра - школьники и студенты от 13 до 22 лет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Историю для взрослых дети рассказывают серьезно, искренне и трогательно.</a:t>
            </a:r>
            <a:b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Даниил </a:t>
            </a:r>
            <a:r>
              <a:rPr lang="ru-RU" sz="1600" dirty="0" err="1" smtClean="0">
                <a:solidFill>
                  <a:schemeClr val="bg1"/>
                </a:solidFill>
                <a:latin typeface="Bookman Old Style" pitchFamily="18" charset="0"/>
              </a:rPr>
              <a:t>Гранин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высоко оценил труд режиссера и артистов - "Я даже не ожидал, что такой замечательный спектакль можно поставить по «Блокадной книге». Это волнующая получилась вещь. Ребятам удалось показать, что такое настоящий человек. Это победа совести и честности над голодом... Люди старались не </a:t>
            </a:r>
            <a:r>
              <a:rPr lang="ru-RU" sz="1600" dirty="0" err="1" smtClean="0">
                <a:solidFill>
                  <a:schemeClr val="bg1"/>
                </a:solidFill>
                <a:latin typeface="Bookman Old Style" pitchFamily="18" charset="0"/>
              </a:rPr>
              <a:t>расчеловечиться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, остаться людьми. А что такое человек? Это существо, которое подчиняется любви" - говорил он на встрече с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юными актерами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857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Bookman Old Style" pitchFamily="18" charset="0"/>
              </a:rPr>
              <a:t>Моноспектакль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«Юра»                                   по "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Блокадной книге" Алеся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Адамовича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и Даниила </a:t>
            </a:r>
            <a:r>
              <a:rPr lang="ru-RU" b="1" dirty="0" err="1" smtClean="0">
                <a:solidFill>
                  <a:schemeClr val="bg1"/>
                </a:solidFill>
                <a:latin typeface="Bookman Old Style" pitchFamily="18" charset="0"/>
              </a:rPr>
              <a:t>Гранина</a:t>
            </a:r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Театральное пространство «ЦЕХ» Санкт-Петербург</a:t>
            </a:r>
            <a:endParaRPr lang="ru-RU" b="1" dirty="0"/>
          </a:p>
        </p:txBody>
      </p:sp>
      <p:pic>
        <p:nvPicPr>
          <p:cNvPr id="36866" name="Picture 2" descr="https://sub-cult.ru/images/foto/Spektakl_Yra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2500290" cy="1666860"/>
          </a:xfrm>
          <a:prstGeom prst="rect">
            <a:avLst/>
          </a:prstGeom>
          <a:noFill/>
        </p:spPr>
      </p:pic>
      <p:pic>
        <p:nvPicPr>
          <p:cNvPr id="36868" name="Picture 4" descr="https://farm4.staticflickr.com/3729/13622730553_a2534f129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6"/>
            <a:ext cx="2528623" cy="16865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4429132"/>
            <a:ext cx="571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«Юра» -  не спектакль со счастливым концом, но и в нем есть светлые моменты, место мечтам, надежде, перерождению человека как личности. Все очень ясно и тяжело, но так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жизненно. Надо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просто помнить о тех, кто смог пережить это тяжелое время или пытался, но  не дожил до освобождения.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285992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Визуальный ряд спектакля </a:t>
            </a:r>
            <a:r>
              <a:rPr lang="ru-RU" dirty="0" err="1" smtClean="0">
                <a:solidFill>
                  <a:schemeClr val="bg1"/>
                </a:solidFill>
                <a:latin typeface="Bookman Old Style" pitchFamily="18" charset="0"/>
              </a:rPr>
              <a:t>минималистичен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. Первое, что видит зритель, - это  деревянная будка, оклеенная изнутри обрывками газет, из нее Юра и выходит под свет софитов. Одним из главных героев в мире вещей является  стол, исполняющий  множество ролей: трибуна, убежище, баррикада. Лейтмотив представления - цепь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spcBef>
                <a:spcPts val="1200"/>
              </a:spcBef>
              <a:spcAft>
                <a:spcPts val="1200"/>
              </a:spcAft>
            </a:pPr>
            <a:r>
              <a:rPr lang="ru-RU" sz="2200" b="1" i="1" dirty="0">
                <a:solidFill>
                  <a:schemeClr val="bg1"/>
                </a:solidFill>
              </a:rPr>
              <a:t>− Смысл жизни каждый определяет сам,− говорит Даниил Гранин. – Кем-то он выстрадан, кем-то понят, а большей частью не понят… Сейчас, когда мне много лет, когда жизнь подходит к завершению, оглядываясь назад, я понял, что главное в жизни, моей жизни, для меня – это любовь. Можно по-разному расширять это понятие: любовь к женщине, любовь к детям, любовь к своим друзьям. Слава, деньги, должности, написанные книги и всякие другие реализации ничего не значат по сравнению с этим… А себя, думаю, я так и не понял. Человек – это больше, чем его жизнь. Иногда гораздо больше. Человек состоит из упущений, неосуществленных желаний и стремлений, </a:t>
            </a:r>
            <a:r>
              <a:rPr lang="ru-RU" sz="2200" b="1" i="1" dirty="0" smtClean="0">
                <a:solidFill>
                  <a:schemeClr val="bg1"/>
                </a:solidFill>
              </a:rPr>
              <a:t>возможностей</a:t>
            </a:r>
            <a:r>
              <a:rPr lang="ru-RU" sz="2200" b="1" i="1" dirty="0">
                <a:solidFill>
                  <a:schemeClr val="bg1"/>
                </a:solidFill>
              </a:rPr>
              <a:t>. То, что осуществлено, это жизнь. Но огромная часть человека – это неосуществленное</a:t>
            </a:r>
            <a:r>
              <a:rPr lang="ru-RU" sz="2200" b="1" i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04127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82" y="214290"/>
            <a:ext cx="6643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«Он был человеком, который определил судьбу моего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поколения 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Он был последним титаном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эпохи Он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прожил чудесную, удивительную жизнь, прошел через все ужасы, но остался человеком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».</a:t>
            </a:r>
          </a:p>
          <a:p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r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Публицист, писатель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 Александр Мелихов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 </a:t>
            </a:r>
            <a:b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4818" name="Picture 2" descr="https://newizv.ru/attachments/76125585da1478e92b60ed867509baeba69810bf/store/fill/1200/630/1fcc6667dfc0c4c052da1cb3be55a847da0f6269d1d2a4e4a2f3fb79d19a/o74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7892197" cy="414340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14290"/>
            <a:ext cx="5546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>
                <a:solidFill>
                  <a:schemeClr val="bg1"/>
                </a:solidFill>
              </a:rPr>
              <a:t>Даниил Александрович Гранин — русский прозаик, киносценарист и публицист, один из ведущих мастеров советской литературы 1950-80-х годов и периода Перестройки.</a:t>
            </a:r>
          </a:p>
          <a:p>
            <a:pPr indent="355600" algn="just"/>
            <a:r>
              <a:rPr lang="ru-RU" sz="2200" b="1" i="1" dirty="0">
                <a:solidFill>
                  <a:schemeClr val="bg1"/>
                </a:solidFill>
              </a:rPr>
              <a:t>Настоящее имя — Даниил Александрович Герман. Фамилию он сменил на псевдоним, чтобы его не путали с известным ленинградским писателем Юрием Германом.</a:t>
            </a:r>
          </a:p>
          <a:p>
            <a:pPr indent="355600" algn="just"/>
            <a:r>
              <a:rPr lang="ru-RU" sz="2200" b="1" i="1" dirty="0">
                <a:solidFill>
                  <a:schemeClr val="bg1"/>
                </a:solidFill>
              </a:rPr>
              <a:t>Родился в </a:t>
            </a:r>
            <a:r>
              <a:rPr lang="ru-RU" sz="2200" b="1" i="1" dirty="0" smtClean="0">
                <a:solidFill>
                  <a:schemeClr val="bg1"/>
                </a:solidFill>
              </a:rPr>
              <a:t>Ленинграде. </a:t>
            </a:r>
            <a:r>
              <a:rPr lang="ru-RU" sz="2200" b="1" i="1" dirty="0">
                <a:solidFill>
                  <a:schemeClr val="bg1"/>
                </a:solidFill>
              </a:rPr>
              <a:t>Окончил электромеханический факультет Ленинградского политехнического института (1940), работал инженером </a:t>
            </a:r>
            <a:r>
              <a:rPr lang="ru-RU" sz="2200" b="1" i="1" dirty="0" err="1">
                <a:solidFill>
                  <a:schemeClr val="bg1"/>
                </a:solidFill>
              </a:rPr>
              <a:t>энерголаборатории</a:t>
            </a:r>
            <a:r>
              <a:rPr lang="ru-RU" sz="2200" b="1" i="1" dirty="0">
                <a:solidFill>
                  <a:schemeClr val="bg1"/>
                </a:solidFill>
              </a:rPr>
              <a:t>, затем в конструкторском бюро Кировского завода. </a:t>
            </a:r>
          </a:p>
        </p:txBody>
      </p:sp>
      <p:pic>
        <p:nvPicPr>
          <p:cNvPr id="2050" name="Picture 2" descr="C:\Users\andreyanova\Pictures\2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2721636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6006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28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sz="2200" b="1" i="1" dirty="0">
                <a:solidFill>
                  <a:schemeClr val="bg1"/>
                </a:solidFill>
              </a:rPr>
              <a:t>В начале Великой Отечественной войны в составе народного ополчения заводчан ушел солдатом-добровольцем защищать Ленинград. Прошел путь от рядового до офицера, награжден боевыми орденами. Закончил войну в Восточной Пруссии командиром роты тяжелых танков.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1912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sz="2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7410" name="Picture 2" descr="http://stuki-druki.com/facts2/images/Daniil-Granin-v-molod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3917928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42436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8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абочий стол\парки\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1439457" cy="2131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Рабочий стол\парки\1003263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59"/>
          <a:stretch/>
        </p:blipFill>
        <p:spPr bwMode="auto">
          <a:xfrm>
            <a:off x="642910" y="3429000"/>
            <a:ext cx="2000264" cy="2888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6050" y="571480"/>
            <a:ext cx="62151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Первый литературный опыт Д.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Гранина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— опубликованные в 1937 году в журнале «Резец» рассказы «Возвращение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Рульяка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 и «Родина», посвящённые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Парижской коммуны Однако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после войны, с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1945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по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1950 год, его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основной деятельностью была работа в 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Ленэнегго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научно-исследовательском институте.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1949 году в журнале «Звезда» был опубликован рассказ «Вариант второй», получивший положительную оценку литераторов. Тогда же по просьбе однофамильца, писателя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Юрия Германа, Даниил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Александрович взял себе псевдоним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Гранин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С 1950 года он занимается только литературой: выходит его первая книга «Спор через океан» (1950), затем — «Ярослав Домбровский» (1951) и сборник очерков о строителях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«Новые друзья» (1952).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5366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Вскоре Даниил Гранин поступил в аспирантуру Политехнического института. В это же время он начал писать роман "Искатели". По молодости, когда сил много, а времени еще больше, казалось, что можно совместить науку и литературу. И хотелось их совместить. Каждая из них тянула к себе все с большей силой и ревностью. Каждая была прекрасна. Пришел день, когда Гранин обнаружил в душе опасную трещину. Надо было выбирать: либо — либо. 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indent="354013" algn="just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Вышел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роман "Искатели", он имел успех.</a:t>
            </a:r>
          </a:p>
        </p:txBody>
      </p:sp>
      <p:pic>
        <p:nvPicPr>
          <p:cNvPr id="1027" name="Picture 3" descr="D:\Мои документы\Рабочий стол\парки\192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800">
            <a:off x="2422427" y="4029433"/>
            <a:ext cx="1515737" cy="2522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newsae.ru/img/blog/big/303/303943.jpg"/>
          <p:cNvPicPr>
            <a:picLocks noChangeAspect="1" noChangeArrowheads="1"/>
          </p:cNvPicPr>
          <p:nvPr/>
        </p:nvPicPr>
        <p:blipFill>
          <a:blip r:embed="rId3"/>
          <a:srcRect l="31250" t="15690" r="31451" b="7426"/>
          <a:stretch>
            <a:fillRect/>
          </a:stretch>
        </p:blipFill>
        <p:spPr bwMode="auto">
          <a:xfrm>
            <a:off x="5929322" y="500042"/>
            <a:ext cx="2643206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87754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Основная тема автора — нравственные проблемы научно-технического творчества, раскрытые в романах «Искатели» (1954), «Иду на грозу» (1962), в серии художественно-документальных произведений об учёных, в частности, повестях «Эта странная жизнь» (1974, о биологе А.А. Любищеве), «Зубр» (1987, о судьбе генетика Н.В. Тимофеева-Ресовского), повестях и очерках об академике Курчатове, других физиках и математиках.</a:t>
            </a:r>
          </a:p>
        </p:txBody>
      </p:sp>
      <p:pic>
        <p:nvPicPr>
          <p:cNvPr id="2050" name="Picture 2" descr="D:\Мои документы\Рабочий стол\парки\1001191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332613"/>
            <a:ext cx="2143140" cy="3192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Рабочий стол\парки\722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0"/>
          <a:stretch/>
        </p:blipFill>
        <p:spPr bwMode="auto">
          <a:xfrm>
            <a:off x="3643306" y="2857496"/>
            <a:ext cx="2222736" cy="330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Рабочий стол\парки\10009968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34"/>
          <a:stretch/>
        </p:blipFill>
        <p:spPr bwMode="auto">
          <a:xfrm>
            <a:off x="6572264" y="2357430"/>
            <a:ext cx="2036613" cy="305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1532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5143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Событием в общественной жизни страны стало появление главного документального труда Гранина — Блокадной книги (1977–1981, совм. с </a:t>
            </a:r>
            <a:r>
              <a:rPr lang="ru-RU" b="1" dirty="0" err="1">
                <a:solidFill>
                  <a:schemeClr val="bg1"/>
                </a:solidFill>
                <a:latin typeface="Bookman Old Style" pitchFamily="18" charset="0"/>
              </a:rPr>
              <a:t>А.А.Адамовичем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), основанной на подлинных свидетельствах, письменных и устных, жителей осажденного Ленинграда, полной раздумий о цене человеческой жизни. Не все из написанного на эту тему удалось опубликовать в советское время, позже была напечатана «Запретная глава» из этой книги (1988). </a:t>
            </a:r>
          </a:p>
        </p:txBody>
      </p:sp>
      <p:pic>
        <p:nvPicPr>
          <p:cNvPr id="3075" name="Picture 3" descr="D:\Мои документы\Рабочий стол\парки\product_detailed_image_165836_443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8" r="3432" b="2367"/>
          <a:stretch/>
        </p:blipFill>
        <p:spPr bwMode="auto">
          <a:xfrm>
            <a:off x="6357950" y="214290"/>
            <a:ext cx="2487290" cy="3681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Рабочий стол\парки\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071942"/>
            <a:ext cx="3696171" cy="2786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6345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60486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Писатель пытался освоить разные жанры, вплоть до фантастики.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Разгадывает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тайну времени — прошлого и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настоящего С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этим связан интерес писателя и к русской истории, в частности, к Петру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I.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  <a:p>
            <a:pPr indent="354013" algn="just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Роман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Д. А. Гранина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«Вечера с Петром Великим»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писался более десяти лет. Писатель исследовал громадное количество источников и архивных документов. Оттого так достоверны Петр - царь-труженик, царь-ученый, его сподвижники, друзья, враги. Историки, выступившие на презентации книги, торжественно заявили, что в романе нет ни одной исторической ошибки.</a:t>
            </a:r>
          </a:p>
          <a:p>
            <a:pPr indent="354013" algn="just"/>
            <a:endParaRPr lang="ru-RU" sz="22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Мои документы\Рабочий стол\парки\ebe2d1816d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786058"/>
            <a:ext cx="2421632" cy="3791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77042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_Ogidanii_Muz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V_Ogidanii_Muzy</Template>
  <TotalTime>734</TotalTime>
  <Words>1394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V_Ogidanii_Muzy</vt:lpstr>
      <vt:lpstr>  Человек с улицы Милосердия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PowerPoint</dc:subject>
  <dc:creator>Alexey</dc:creator>
  <dc:description>Шаблоны PowerPoint, презентации по культуре и искусству http://freeppt.ru/</dc:description>
  <cp:lastModifiedBy>91</cp:lastModifiedBy>
  <cp:revision>43</cp:revision>
  <dcterms:created xsi:type="dcterms:W3CDTF">2014-02-17T19:28:59Z</dcterms:created>
  <dcterms:modified xsi:type="dcterms:W3CDTF">2018-12-28T13:07:52Z</dcterms:modified>
</cp:coreProperties>
</file>